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Lst>
  <p:sldSz cx="9144000" cy="5143500" type="screen16x9"/>
  <p:notesSz cx="68580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538"/>
    <a:srgbClr val="24486C"/>
    <a:srgbClr val="336699"/>
    <a:srgbClr val="9078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23" autoAdjust="0"/>
    <p:restoredTop sz="94660"/>
  </p:normalViewPr>
  <p:slideViewPr>
    <p:cSldViewPr snapToGrid="0">
      <p:cViewPr>
        <p:scale>
          <a:sx n="120" d="100"/>
          <a:sy n="120" d="100"/>
        </p:scale>
        <p:origin x="-1746" y="-210"/>
      </p:cViewPr>
      <p:guideLst>
        <p:guide orient="horz" pos="162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8B8810D6-D3A6-4BF8-80CD-F00659C9627A}" type="datetimeFigureOut">
              <a:rPr lang="en-US" smtClean="0"/>
              <a:t>7/1/2013</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81617282-C9B8-4F43-A877-0610B46B5B1D}" type="slidenum">
              <a:rPr lang="en-US" smtClean="0"/>
              <a:t>‹#›</a:t>
            </a:fld>
            <a:endParaRPr lang="en-US"/>
          </a:p>
        </p:txBody>
      </p:sp>
    </p:spTree>
    <p:extLst>
      <p:ext uri="{BB962C8B-B14F-4D97-AF65-F5344CB8AC3E}">
        <p14:creationId xmlns:p14="http://schemas.microsoft.com/office/powerpoint/2010/main" val="1332229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C213485E-172C-45B2-AD52-62B24C8BE908}" type="datetimeFigureOut">
              <a:rPr lang="en-AU" smtClean="0"/>
              <a:t>1/07/2013</a:t>
            </a:fld>
            <a:endParaRPr lang="en-AU"/>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15F864D3-5F54-4A5F-9A60-0CC104501B91}" type="slidenum">
              <a:rPr lang="en-AU" smtClean="0"/>
              <a:t>‹#›</a:t>
            </a:fld>
            <a:endParaRPr lang="en-AU"/>
          </a:p>
        </p:txBody>
      </p:sp>
    </p:spTree>
    <p:extLst>
      <p:ext uri="{BB962C8B-B14F-4D97-AF65-F5344CB8AC3E}">
        <p14:creationId xmlns:p14="http://schemas.microsoft.com/office/powerpoint/2010/main" val="2529829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951" y="0"/>
            <a:ext cx="9158400" cy="2949934"/>
          </a:xfrm>
          <a:prstGeom prst="rect">
            <a:avLst/>
          </a:prstGeom>
        </p:spPr>
      </p:pic>
      <p:pic>
        <p:nvPicPr>
          <p:cNvPr id="9" name="Picture 3"/>
          <p:cNvPicPr>
            <a:picLocks noChangeAspect="1" noChangeArrowheads="1"/>
          </p:cNvPicPr>
          <p:nvPr userDrawn="1"/>
        </p:nvPicPr>
        <p:blipFill rotWithShape="1">
          <a:blip r:embed="rId3">
            <a:extLst>
              <a:ext uri="{BEBA8EAE-BF5A-486C-A8C5-ECC9F3942E4B}">
                <a14:imgProps xmlns:a14="http://schemas.microsoft.com/office/drawing/2010/main">
                  <a14:imgLayer r:embed="rId4">
                    <a14:imgEffect>
                      <a14:colorTemperature colorTemp="7200"/>
                    </a14:imgEffect>
                  </a14:imgLayer>
                </a14:imgProps>
              </a:ext>
              <a:ext uri="{28A0092B-C50C-407E-A947-70E740481C1C}">
                <a14:useLocalDpi xmlns:a14="http://schemas.microsoft.com/office/drawing/2010/main" val="0"/>
              </a:ext>
            </a:extLst>
          </a:blip>
          <a:srcRect t="50024" b="9811"/>
          <a:stretch/>
        </p:blipFill>
        <p:spPr bwMode="auto">
          <a:xfrm>
            <a:off x="-13826" y="2384754"/>
            <a:ext cx="9157826" cy="2758745"/>
          </a:xfrm>
          <a:prstGeom prst="rect">
            <a:avLst/>
          </a:prstGeom>
          <a:noFill/>
          <a:ln>
            <a:noFill/>
          </a:ln>
          <a:effectLst>
            <a:outerShdw blurRad="190500" dist="76200" dir="16200000" algn="ctr" rotWithShape="0">
              <a:schemeClr val="tx1">
                <a:alpha val="81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Placeholder 2"/>
          <p:cNvSpPr>
            <a:spLocks noGrp="1"/>
          </p:cNvSpPr>
          <p:nvPr>
            <p:ph type="body" idx="1"/>
          </p:nvPr>
        </p:nvSpPr>
        <p:spPr>
          <a:xfrm>
            <a:off x="304800" y="3331772"/>
            <a:ext cx="8458200" cy="357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7" name="Title 6"/>
          <p:cNvSpPr>
            <a:spLocks noGrp="1"/>
          </p:cNvSpPr>
          <p:nvPr>
            <p:ph type="title"/>
          </p:nvPr>
        </p:nvSpPr>
        <p:spPr>
          <a:xfrm>
            <a:off x="304800" y="2885832"/>
            <a:ext cx="8001000" cy="429862"/>
          </a:xfrm>
        </p:spPr>
        <p:txBody>
          <a:bodyPr/>
          <a:lstStyle/>
          <a:p>
            <a:r>
              <a:rPr lang="en-US" dirty="0" smtClean="0"/>
              <a:t>Click to edit Master title style</a:t>
            </a:r>
            <a:endParaRPr lang="en-AU" dirty="0"/>
          </a:p>
        </p:txBody>
      </p:sp>
      <p:pic>
        <p:nvPicPr>
          <p:cNvPr id="13" name="Picture 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164381" y="4085830"/>
            <a:ext cx="657750" cy="69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5706859" y="4072305"/>
            <a:ext cx="1181000" cy="70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888622" y="4140979"/>
            <a:ext cx="1171164" cy="55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userDrawn="1"/>
        </p:nvSpPr>
        <p:spPr>
          <a:xfrm>
            <a:off x="3403531" y="4822274"/>
            <a:ext cx="5514651" cy="261610"/>
          </a:xfrm>
          <a:prstGeom prst="rect">
            <a:avLst/>
          </a:prstGeom>
          <a:noFill/>
        </p:spPr>
        <p:txBody>
          <a:bodyPr wrap="none" rtlCol="0">
            <a:spAutoFit/>
          </a:bodyPr>
          <a:lstStyle/>
          <a:p>
            <a:pPr algn="r"/>
            <a:r>
              <a:rPr lang="en-US" sz="1100" dirty="0" smtClean="0">
                <a:latin typeface="Calibri" pitchFamily="34" charset="0"/>
              </a:rPr>
              <a:t>© Benckendorff &amp; Lund-</a:t>
            </a:r>
            <a:r>
              <a:rPr lang="en-US" sz="1100" dirty="0" err="1" smtClean="0">
                <a:latin typeface="Calibri" pitchFamily="34" charset="0"/>
              </a:rPr>
              <a:t>Durlacher</a:t>
            </a:r>
            <a:r>
              <a:rPr lang="en-US" sz="1100" dirty="0">
                <a:latin typeface="Calibri" pitchFamily="34" charset="0"/>
              </a:rPr>
              <a:t> </a:t>
            </a:r>
            <a:r>
              <a:rPr lang="en-US" sz="1100" dirty="0" smtClean="0">
                <a:latin typeface="Calibri" pitchFamily="34" charset="0"/>
              </a:rPr>
              <a:t>(</a:t>
            </a:r>
            <a:r>
              <a:rPr lang="en-US" sz="1100" dirty="0" err="1" smtClean="0">
                <a:latin typeface="Calibri" pitchFamily="34" charset="0"/>
              </a:rPr>
              <a:t>Eds</a:t>
            </a:r>
            <a:r>
              <a:rPr lang="en-US" sz="1100" dirty="0" smtClean="0">
                <a:latin typeface="Calibri" pitchFamily="34" charset="0"/>
              </a:rPr>
              <a:t>) </a:t>
            </a:r>
            <a:r>
              <a:rPr lang="en-US" sz="1100" b="1" dirty="0" smtClean="0">
                <a:solidFill>
                  <a:srgbClr val="376538"/>
                </a:solidFill>
                <a:latin typeface="Calibri" pitchFamily="34" charset="0"/>
              </a:rPr>
              <a:t>International Cases in Sustainable Travel &amp; Tourism</a:t>
            </a:r>
            <a:endParaRPr lang="en-US" sz="1100" b="1" dirty="0">
              <a:solidFill>
                <a:srgbClr val="376538"/>
              </a:solidFill>
              <a:latin typeface="Calibri" pitchFamily="34" charset="0"/>
            </a:endParaRPr>
          </a:p>
        </p:txBody>
      </p:sp>
    </p:spTree>
    <p:extLst>
      <p:ext uri="{BB962C8B-B14F-4D97-AF65-F5344CB8AC3E}">
        <p14:creationId xmlns:p14="http://schemas.microsoft.com/office/powerpoint/2010/main" val="512054722"/>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781800" y="4806086"/>
            <a:ext cx="2133600" cy="199302"/>
          </a:xfrm>
        </p:spPr>
        <p:txBody>
          <a:bodyPr/>
          <a:lstStyle>
            <a:lvl1pPr>
              <a:defRPr/>
            </a:lvl1pPr>
          </a:lstStyle>
          <a:p>
            <a:fld id="{CA519284-E648-4D87-9771-7975855ECF80}" type="slidenum">
              <a:rPr lang="en-US"/>
              <a:pPr/>
              <a:t>‹#›</a:t>
            </a:fld>
            <a:endParaRPr lang="en-US"/>
          </a:p>
        </p:txBody>
      </p:sp>
      <p:sp>
        <p:nvSpPr>
          <p:cNvPr id="8" name="Title 7"/>
          <p:cNvSpPr>
            <a:spLocks noGrp="1"/>
          </p:cNvSpPr>
          <p:nvPr>
            <p:ph type="title"/>
          </p:nvPr>
        </p:nvSpPr>
        <p:spPr/>
        <p:txBody>
          <a:bodyPr/>
          <a:lstStyle/>
          <a:p>
            <a:r>
              <a:rPr lang="en-US" smtClean="0"/>
              <a:t>Click to edit Master title style</a:t>
            </a:r>
            <a:endParaRPr lang="en-AU"/>
          </a:p>
        </p:txBody>
      </p:sp>
      <p:sp>
        <p:nvSpPr>
          <p:cNvPr id="10" name="Content Placeholder 9"/>
          <p:cNvSpPr>
            <a:spLocks noGrp="1"/>
          </p:cNvSpPr>
          <p:nvPr>
            <p:ph sz="quarter" idx="13"/>
          </p:nvPr>
        </p:nvSpPr>
        <p:spPr>
          <a:xfrm>
            <a:off x="849313" y="754063"/>
            <a:ext cx="7986712" cy="3876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0297372"/>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54049" y="753466"/>
            <a:ext cx="3930091" cy="3957524"/>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37760" y="753466"/>
            <a:ext cx="3913632" cy="3957524"/>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lvl1pPr>
              <a:defRPr/>
            </a:lvl1pPr>
          </a:lstStyle>
          <a:p>
            <a:fld id="{58FFC989-C9F5-4D51-A9C3-AE5F20336AC3}" type="slidenum">
              <a:rPr lang="en-US"/>
              <a:pPr/>
              <a:t>‹#›</a:t>
            </a:fld>
            <a:endParaRPr lang="en-US"/>
          </a:p>
        </p:txBody>
      </p:sp>
    </p:spTree>
    <p:extLst>
      <p:ext uri="{BB962C8B-B14F-4D97-AF65-F5344CB8AC3E}">
        <p14:creationId xmlns:p14="http://schemas.microsoft.com/office/powerpoint/2010/main" val="3410838000"/>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302" y="792900"/>
            <a:ext cx="3913632"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19302" y="1345997"/>
            <a:ext cx="3913632" cy="324862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49979" y="792900"/>
            <a:ext cx="3975808"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49979" y="1345997"/>
            <a:ext cx="3975808" cy="324862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708649" y="4798771"/>
            <a:ext cx="2133600" cy="221248"/>
          </a:xfrm>
        </p:spPr>
        <p:txBody>
          <a:bodyPr/>
          <a:lstStyle>
            <a:lvl1pPr>
              <a:defRPr/>
            </a:lvl1pPr>
          </a:lstStyle>
          <a:p>
            <a:fld id="{E1013306-FE83-4F60-8498-80E898BED37C}" type="slidenum">
              <a:rPr lang="en-US"/>
              <a:pPr/>
              <a:t>‹#›</a:t>
            </a:fld>
            <a:endParaRPr lang="en-US"/>
          </a:p>
        </p:txBody>
      </p:sp>
      <p:sp>
        <p:nvSpPr>
          <p:cNvPr id="10" name="Title 9"/>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519455339"/>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171450"/>
            <a:ext cx="800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838200" y="742950"/>
            <a:ext cx="8001000" cy="394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745224" y="4798771"/>
            <a:ext cx="2133600" cy="221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latin typeface="Calibri" pitchFamily="34" charset="0"/>
              </a:defRPr>
            </a:lvl1pPr>
          </a:lstStyle>
          <a:p>
            <a:fld id="{F5AF11E3-5AEA-439E-88D2-08E5A4FC1BE9}" type="slidenum">
              <a:rPr lang="en-US" smtClean="0"/>
              <a:pPr/>
              <a:t>‹#›</a:t>
            </a:fld>
            <a:endParaRPr lang="en-US"/>
          </a:p>
        </p:txBody>
      </p:sp>
      <p:pic>
        <p:nvPicPr>
          <p:cNvPr id="3" name="Picture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824334" cy="5143500"/>
          </a:xfrm>
          <a:prstGeom prst="rect">
            <a:avLst/>
          </a:prstGeom>
        </p:spPr>
      </p:pic>
      <p:pic>
        <p:nvPicPr>
          <p:cNvPr id="9" name="Picture 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05289" y="4740249"/>
            <a:ext cx="321378" cy="33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userDrawn="1"/>
        </p:nvSpPr>
        <p:spPr>
          <a:xfrm>
            <a:off x="1125110" y="4761196"/>
            <a:ext cx="5315447" cy="276999"/>
          </a:xfrm>
          <a:prstGeom prst="rect">
            <a:avLst/>
          </a:prstGeom>
        </p:spPr>
        <p:txBody>
          <a:bodyPr wrap="square">
            <a:spAutoFit/>
          </a:bodyPr>
          <a:lstStyle/>
          <a:p>
            <a:r>
              <a:rPr lang="en-AU" sz="1200" b="1" dirty="0" smtClean="0">
                <a:solidFill>
                  <a:srgbClr val="376538"/>
                </a:solidFill>
                <a:latin typeface="+mj-lt"/>
              </a:rPr>
              <a:t>International Cases in Sustainable Travel &amp; Tourism</a:t>
            </a:r>
            <a:endParaRPr lang="en-US" sz="1200" b="1" dirty="0">
              <a:solidFill>
                <a:srgbClr val="376538"/>
              </a:solidFill>
              <a:latin typeface="+mj-lt"/>
            </a:endParaRP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 id="2147483652" r:id="rId3"/>
    <p:sldLayoutId id="2147483653" r:id="rId4"/>
  </p:sldLayoutIdLst>
  <p:transition spd="med">
    <p:fade thruBlk="1"/>
  </p:transition>
  <p:hf hdr="0" dt="0"/>
  <p:txStyles>
    <p:titleStyle>
      <a:lvl1pPr algn="l" rtl="0" eaLnBrk="1" fontAlgn="base" hangingPunct="1">
        <a:spcBef>
          <a:spcPct val="0"/>
        </a:spcBef>
        <a:spcAft>
          <a:spcPct val="0"/>
        </a:spcAft>
        <a:defRPr sz="3600" b="1">
          <a:solidFill>
            <a:srgbClr val="376538"/>
          </a:solidFill>
          <a:latin typeface="Calibri" pitchFamily="34" charset="0"/>
          <a:ea typeface="+mj-ea"/>
          <a:cs typeface="+mj-cs"/>
        </a:defRPr>
      </a:lvl1pPr>
      <a:lvl2pPr algn="l" rtl="0" eaLnBrk="1" fontAlgn="base" hangingPunct="1">
        <a:spcBef>
          <a:spcPct val="0"/>
        </a:spcBef>
        <a:spcAft>
          <a:spcPct val="0"/>
        </a:spcAft>
        <a:defRPr sz="3200" b="1">
          <a:solidFill>
            <a:schemeClr val="tx2"/>
          </a:solidFill>
          <a:latin typeface="Tahoma" charset="0"/>
        </a:defRPr>
      </a:lvl2pPr>
      <a:lvl3pPr algn="l" rtl="0" eaLnBrk="1" fontAlgn="base" hangingPunct="1">
        <a:spcBef>
          <a:spcPct val="0"/>
        </a:spcBef>
        <a:spcAft>
          <a:spcPct val="0"/>
        </a:spcAft>
        <a:defRPr sz="3200" b="1">
          <a:solidFill>
            <a:schemeClr val="tx2"/>
          </a:solidFill>
          <a:latin typeface="Tahoma" charset="0"/>
        </a:defRPr>
      </a:lvl3pPr>
      <a:lvl4pPr algn="l" rtl="0" eaLnBrk="1" fontAlgn="base" hangingPunct="1">
        <a:spcBef>
          <a:spcPct val="0"/>
        </a:spcBef>
        <a:spcAft>
          <a:spcPct val="0"/>
        </a:spcAft>
        <a:defRPr sz="3200" b="1">
          <a:solidFill>
            <a:schemeClr val="tx2"/>
          </a:solidFill>
          <a:latin typeface="Tahoma" charset="0"/>
        </a:defRPr>
      </a:lvl4pPr>
      <a:lvl5pPr algn="l" rtl="0" eaLnBrk="1" fontAlgn="base" hangingPunct="1">
        <a:spcBef>
          <a:spcPct val="0"/>
        </a:spcBef>
        <a:spcAft>
          <a:spcPct val="0"/>
        </a:spcAft>
        <a:defRPr sz="3200" b="1">
          <a:solidFill>
            <a:schemeClr val="tx2"/>
          </a:solidFill>
          <a:latin typeface="Tahoma" charset="0"/>
        </a:defRPr>
      </a:lvl5pPr>
      <a:lvl6pPr marL="457200" algn="l" rtl="0" eaLnBrk="1" fontAlgn="base" hangingPunct="1">
        <a:spcBef>
          <a:spcPct val="0"/>
        </a:spcBef>
        <a:spcAft>
          <a:spcPct val="0"/>
        </a:spcAft>
        <a:defRPr sz="3200" b="1">
          <a:solidFill>
            <a:schemeClr val="tx2"/>
          </a:solidFill>
          <a:latin typeface="Tahoma" charset="0"/>
        </a:defRPr>
      </a:lvl6pPr>
      <a:lvl7pPr marL="914400" algn="l" rtl="0" eaLnBrk="1" fontAlgn="base" hangingPunct="1">
        <a:spcBef>
          <a:spcPct val="0"/>
        </a:spcBef>
        <a:spcAft>
          <a:spcPct val="0"/>
        </a:spcAft>
        <a:defRPr sz="3200" b="1">
          <a:solidFill>
            <a:schemeClr val="tx2"/>
          </a:solidFill>
          <a:latin typeface="Tahoma" charset="0"/>
        </a:defRPr>
      </a:lvl7pPr>
      <a:lvl8pPr marL="1371600" algn="l" rtl="0" eaLnBrk="1" fontAlgn="base" hangingPunct="1">
        <a:spcBef>
          <a:spcPct val="0"/>
        </a:spcBef>
        <a:spcAft>
          <a:spcPct val="0"/>
        </a:spcAft>
        <a:defRPr sz="3200" b="1">
          <a:solidFill>
            <a:schemeClr val="tx2"/>
          </a:solidFill>
          <a:latin typeface="Tahoma" charset="0"/>
        </a:defRPr>
      </a:lvl8pPr>
      <a:lvl9pPr marL="1828800" algn="l" rtl="0" eaLnBrk="1" fontAlgn="base" hangingPunct="1">
        <a:spcBef>
          <a:spcPct val="0"/>
        </a:spcBef>
        <a:spcAft>
          <a:spcPct val="0"/>
        </a:spcAft>
        <a:defRPr sz="3200" b="1">
          <a:solidFill>
            <a:schemeClr val="tx2"/>
          </a:solidFill>
          <a:latin typeface="Tahoma" charset="0"/>
        </a:defRPr>
      </a:lvl9pPr>
    </p:titleStyle>
    <p:bodyStyle>
      <a:lvl1pPr marL="342900" indent="-342900" algn="l" rtl="0" eaLnBrk="1" fontAlgn="base" hangingPunct="1">
        <a:spcBef>
          <a:spcPct val="20000"/>
        </a:spcBef>
        <a:spcAft>
          <a:spcPct val="0"/>
        </a:spcAft>
        <a:buClr>
          <a:srgbClr val="376538"/>
        </a:buClr>
        <a:buFont typeface="Brush Script MT" pitchFamily="66" charset="0"/>
        <a:buChar char="O"/>
        <a:defRPr sz="2800" b="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har char="–"/>
        <a:defRPr sz="2400" b="0">
          <a:solidFill>
            <a:schemeClr val="tx1"/>
          </a:solidFill>
          <a:latin typeface="Calibri" pitchFamily="34" charset="0"/>
        </a:defRPr>
      </a:lvl2pPr>
      <a:lvl3pPr marL="1143000" indent="-228600" algn="l" rtl="0" eaLnBrk="1" fontAlgn="base" hangingPunct="1">
        <a:spcBef>
          <a:spcPct val="20000"/>
        </a:spcBef>
        <a:spcAft>
          <a:spcPct val="0"/>
        </a:spcAft>
        <a:buChar char="•"/>
        <a:defRPr sz="2000" b="0">
          <a:solidFill>
            <a:schemeClr val="tx1"/>
          </a:solidFill>
          <a:latin typeface="Calibri" pitchFamily="34" charset="0"/>
        </a:defRPr>
      </a:lvl3pPr>
      <a:lvl4pPr marL="1600200" indent="-228600" algn="l" rtl="0" eaLnBrk="1" fontAlgn="base" hangingPunct="1">
        <a:spcBef>
          <a:spcPct val="20000"/>
        </a:spcBef>
        <a:spcAft>
          <a:spcPct val="0"/>
        </a:spcAft>
        <a:buChar char="–"/>
        <a:defRPr b="0">
          <a:solidFill>
            <a:schemeClr val="tx1"/>
          </a:solidFill>
          <a:latin typeface="Calibri" pitchFamily="34" charset="0"/>
        </a:defRPr>
      </a:lvl4pPr>
      <a:lvl5pPr marL="2057400" indent="-228600" algn="l" rtl="0" eaLnBrk="1" fontAlgn="base" hangingPunct="1">
        <a:spcBef>
          <a:spcPct val="20000"/>
        </a:spcBef>
        <a:spcAft>
          <a:spcPct val="0"/>
        </a:spcAft>
        <a:buChar char="»"/>
        <a:defRPr b="0">
          <a:solidFill>
            <a:schemeClr val="tx1"/>
          </a:solidFill>
          <a:latin typeface="Calibri" pitchFamily="34" charset="0"/>
        </a:defRPr>
      </a:lvl5pPr>
      <a:lvl6pPr marL="2514600" indent="-228600" algn="l" rtl="0" eaLnBrk="1" fontAlgn="base" hangingPunct="1">
        <a:spcBef>
          <a:spcPct val="20000"/>
        </a:spcBef>
        <a:spcAft>
          <a:spcPct val="0"/>
        </a:spcAft>
        <a:buChar char="»"/>
        <a:defRPr b="1">
          <a:solidFill>
            <a:schemeClr val="tx1"/>
          </a:solidFill>
          <a:latin typeface="+mn-lt"/>
        </a:defRPr>
      </a:lvl6pPr>
      <a:lvl7pPr marL="2971800" indent="-228600" algn="l" rtl="0" eaLnBrk="1" fontAlgn="base" hangingPunct="1">
        <a:spcBef>
          <a:spcPct val="20000"/>
        </a:spcBef>
        <a:spcAft>
          <a:spcPct val="0"/>
        </a:spcAft>
        <a:buChar char="»"/>
        <a:defRPr b="1">
          <a:solidFill>
            <a:schemeClr val="tx1"/>
          </a:solidFill>
          <a:latin typeface="+mn-lt"/>
        </a:defRPr>
      </a:lvl7pPr>
      <a:lvl8pPr marL="3429000" indent="-228600" algn="l" rtl="0" eaLnBrk="1" fontAlgn="base" hangingPunct="1">
        <a:spcBef>
          <a:spcPct val="20000"/>
        </a:spcBef>
        <a:spcAft>
          <a:spcPct val="0"/>
        </a:spcAft>
        <a:buChar char="»"/>
        <a:defRPr b="1">
          <a:solidFill>
            <a:schemeClr val="tx1"/>
          </a:solidFill>
          <a:latin typeface="+mn-lt"/>
        </a:defRPr>
      </a:lvl8pPr>
      <a:lvl9pPr marL="3886200" indent="-228600" algn="l" rtl="0" eaLnBrk="1" fontAlgn="base" hangingPunct="1">
        <a:spcBef>
          <a:spcPct val="20000"/>
        </a:spcBef>
        <a:spcAft>
          <a:spcPct val="0"/>
        </a:spcAft>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b="1" dirty="0"/>
              <a:t>Planning for </a:t>
            </a:r>
            <a:r>
              <a:rPr lang="en-AU" b="1" dirty="0" smtClean="0"/>
              <a:t>Sustainability</a:t>
            </a:r>
            <a:endParaRPr lang="en-AU" b="1" dirty="0"/>
          </a:p>
        </p:txBody>
      </p:sp>
      <p:sp>
        <p:nvSpPr>
          <p:cNvPr id="3" name="Subtitle 2"/>
          <p:cNvSpPr>
            <a:spLocks noGrp="1"/>
          </p:cNvSpPr>
          <p:nvPr>
            <p:ph type="subTitle" idx="1"/>
          </p:nvPr>
        </p:nvSpPr>
        <p:spPr/>
        <p:txBody>
          <a:bodyPr/>
          <a:lstStyle/>
          <a:p>
            <a:r>
              <a:rPr lang="de-DE" dirty="0"/>
              <a:t>The Okavango Delta </a:t>
            </a:r>
            <a:r>
              <a:rPr lang="de-DE" dirty="0" smtClean="0"/>
              <a:t>Management </a:t>
            </a:r>
            <a:r>
              <a:rPr lang="de-DE" dirty="0"/>
              <a:t>Plan</a:t>
            </a:r>
            <a:endParaRPr lang="en-AU" dirty="0"/>
          </a:p>
        </p:txBody>
      </p:sp>
      <p:sp>
        <p:nvSpPr>
          <p:cNvPr id="4" name="TextBox 3"/>
          <p:cNvSpPr txBox="1"/>
          <p:nvPr/>
        </p:nvSpPr>
        <p:spPr>
          <a:xfrm>
            <a:off x="304153" y="3956603"/>
            <a:ext cx="1936299" cy="369332"/>
          </a:xfrm>
          <a:prstGeom prst="rect">
            <a:avLst/>
          </a:prstGeom>
          <a:noFill/>
        </p:spPr>
        <p:txBody>
          <a:bodyPr wrap="none" rtlCol="0">
            <a:spAutoFit/>
          </a:bodyPr>
          <a:lstStyle/>
          <a:p>
            <a:r>
              <a:rPr lang="en-GB" b="1" dirty="0">
                <a:solidFill>
                  <a:srgbClr val="376538"/>
                </a:solidFill>
                <a:latin typeface="+mj-lt"/>
              </a:rPr>
              <a:t>Haretsebe Manwa</a:t>
            </a:r>
            <a:endParaRPr lang="en-AU" b="1" dirty="0">
              <a:solidFill>
                <a:srgbClr val="376538"/>
              </a:solidFill>
              <a:latin typeface="+mj-lt"/>
            </a:endParaRPr>
          </a:p>
        </p:txBody>
      </p:sp>
    </p:spTree>
    <p:extLst>
      <p:ext uri="{BB962C8B-B14F-4D97-AF65-F5344CB8AC3E}">
        <p14:creationId xmlns:p14="http://schemas.microsoft.com/office/powerpoint/2010/main" val="931706966"/>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Okavango Delta Stakeholders</a:t>
            </a:r>
            <a:endParaRPr lang="en-GB" dirty="0"/>
          </a:p>
        </p:txBody>
      </p:sp>
      <p:sp>
        <p:nvSpPr>
          <p:cNvPr id="3" name="Content Placeholder 2"/>
          <p:cNvSpPr>
            <a:spLocks noGrp="1"/>
          </p:cNvSpPr>
          <p:nvPr>
            <p:ph idx="13"/>
          </p:nvPr>
        </p:nvSpPr>
        <p:spPr>
          <a:xfrm>
            <a:off x="849313" y="754063"/>
            <a:ext cx="7986712" cy="3876675"/>
          </a:xfrm>
        </p:spPr>
        <p:txBody>
          <a:bodyPr/>
          <a:lstStyle/>
          <a:p>
            <a:pPr marL="0" indent="0">
              <a:buNone/>
            </a:pPr>
            <a:r>
              <a:rPr lang="en-GB" sz="2000" b="1" dirty="0" smtClean="0"/>
              <a:t>Primary stakeholders</a:t>
            </a:r>
          </a:p>
          <a:p>
            <a:r>
              <a:rPr lang="en-GB" sz="2000" dirty="0" smtClean="0"/>
              <a:t>Communities living in the OD</a:t>
            </a:r>
          </a:p>
          <a:p>
            <a:r>
              <a:rPr lang="en-GB" sz="2000" dirty="0" smtClean="0"/>
              <a:t>Community-based organisations</a:t>
            </a:r>
          </a:p>
          <a:p>
            <a:r>
              <a:rPr lang="en-GB" sz="2000" dirty="0" smtClean="0"/>
              <a:t>Village Development committees</a:t>
            </a:r>
          </a:p>
          <a:p>
            <a:r>
              <a:rPr lang="en-GB" sz="2000" dirty="0" smtClean="0"/>
              <a:t>Conservation committees</a:t>
            </a:r>
          </a:p>
          <a:p>
            <a:r>
              <a:rPr lang="en-GB" sz="2000" dirty="0" smtClean="0"/>
              <a:t>Community trusts/committees</a:t>
            </a:r>
          </a:p>
          <a:p>
            <a:pPr marL="0" indent="0">
              <a:buNone/>
            </a:pPr>
            <a:r>
              <a:rPr lang="en-GB" sz="2000" b="1" dirty="0" smtClean="0"/>
              <a:t>Secondary stakeholders</a:t>
            </a:r>
          </a:p>
          <a:p>
            <a:r>
              <a:rPr lang="en-GB" sz="2000" dirty="0" smtClean="0"/>
              <a:t>Upstream communities (Angola)</a:t>
            </a:r>
          </a:p>
          <a:p>
            <a:r>
              <a:rPr lang="en-GB" sz="2000" dirty="0" smtClean="0"/>
              <a:t>NGOs (community-based)</a:t>
            </a:r>
          </a:p>
          <a:p>
            <a:r>
              <a:rPr lang="en-GB" sz="2000" dirty="0" smtClean="0"/>
              <a:t>Tour operators in the Delta</a:t>
            </a:r>
            <a:endParaRPr lang="en-GB" sz="2000" dirty="0"/>
          </a:p>
        </p:txBody>
      </p:sp>
    </p:spTree>
    <p:extLst>
      <p:ext uri="{BB962C8B-B14F-4D97-AF65-F5344CB8AC3E}">
        <p14:creationId xmlns:p14="http://schemas.microsoft.com/office/powerpoint/2010/main" val="879967462"/>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Okavango Delta Stakeholders</a:t>
            </a:r>
            <a:endParaRPr lang="en-GB" dirty="0"/>
          </a:p>
        </p:txBody>
      </p:sp>
      <p:sp>
        <p:nvSpPr>
          <p:cNvPr id="3" name="Content Placeholder 2"/>
          <p:cNvSpPr>
            <a:spLocks noGrp="1"/>
          </p:cNvSpPr>
          <p:nvPr>
            <p:ph idx="13"/>
          </p:nvPr>
        </p:nvSpPr>
        <p:spPr>
          <a:xfrm>
            <a:off x="849313" y="754063"/>
            <a:ext cx="7986712" cy="3876675"/>
          </a:xfrm>
        </p:spPr>
        <p:txBody>
          <a:bodyPr/>
          <a:lstStyle/>
          <a:p>
            <a:pPr marL="0" indent="0">
              <a:buNone/>
            </a:pPr>
            <a:r>
              <a:rPr lang="en-GB" sz="2400" b="1" dirty="0" smtClean="0"/>
              <a:t>Tertiary stakeholders</a:t>
            </a:r>
          </a:p>
          <a:p>
            <a:r>
              <a:rPr lang="en-GB" sz="2400" dirty="0" smtClean="0"/>
              <a:t>Government institutions (Angola, Botswana, Namibia)</a:t>
            </a:r>
          </a:p>
          <a:p>
            <a:r>
              <a:rPr lang="en-GB" sz="2400" dirty="0" smtClean="0"/>
              <a:t>International/national donor agencies</a:t>
            </a:r>
          </a:p>
          <a:p>
            <a:r>
              <a:rPr lang="en-GB" sz="2400" dirty="0" smtClean="0"/>
              <a:t>The </a:t>
            </a:r>
            <a:r>
              <a:rPr lang="en-GB" sz="2400" dirty="0" err="1" smtClean="0"/>
              <a:t>Ramsar</a:t>
            </a:r>
            <a:r>
              <a:rPr lang="en-GB" sz="2400" dirty="0" smtClean="0"/>
              <a:t> Bureau</a:t>
            </a:r>
          </a:p>
          <a:p>
            <a:r>
              <a:rPr lang="en-GB" sz="2400" dirty="0" smtClean="0"/>
              <a:t>IUCN</a:t>
            </a:r>
          </a:p>
          <a:p>
            <a:r>
              <a:rPr lang="en-GB" sz="2400" dirty="0" smtClean="0"/>
              <a:t>Tourists</a:t>
            </a:r>
          </a:p>
          <a:p>
            <a:endParaRPr lang="en-GB" sz="1200" dirty="0" smtClean="0"/>
          </a:p>
          <a:p>
            <a:pPr marL="0" indent="0">
              <a:buNone/>
            </a:pPr>
            <a:r>
              <a:rPr lang="en-GB" sz="2400" dirty="0" smtClean="0"/>
              <a:t>See Freeman (1984) for a definition of a stakeholder</a:t>
            </a:r>
            <a:endParaRPr lang="en-GB" sz="2400" dirty="0"/>
          </a:p>
        </p:txBody>
      </p:sp>
    </p:spTree>
    <p:extLst>
      <p:ext uri="{BB962C8B-B14F-4D97-AF65-F5344CB8AC3E}">
        <p14:creationId xmlns:p14="http://schemas.microsoft.com/office/powerpoint/2010/main" val="2391745782"/>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Legislative Frameworks</a:t>
            </a:r>
            <a:endParaRPr lang="en-GB" dirty="0"/>
          </a:p>
        </p:txBody>
      </p:sp>
      <p:sp>
        <p:nvSpPr>
          <p:cNvPr id="3" name="Content Placeholder 2"/>
          <p:cNvSpPr>
            <a:spLocks noGrp="1"/>
          </p:cNvSpPr>
          <p:nvPr>
            <p:ph idx="13"/>
          </p:nvPr>
        </p:nvSpPr>
        <p:spPr>
          <a:xfrm>
            <a:off x="849313" y="754063"/>
            <a:ext cx="7986712" cy="3876675"/>
          </a:xfrm>
        </p:spPr>
        <p:txBody>
          <a:bodyPr/>
          <a:lstStyle/>
          <a:p>
            <a:pPr marL="0" indent="0">
              <a:spcBef>
                <a:spcPts val="400"/>
              </a:spcBef>
              <a:buNone/>
            </a:pPr>
            <a:r>
              <a:rPr lang="en-GB" sz="2400" dirty="0" smtClean="0"/>
              <a:t>National and international frameworks that influenced the development of the Okavango Delta Management Plan</a:t>
            </a:r>
          </a:p>
          <a:p>
            <a:pPr>
              <a:spcBef>
                <a:spcPts val="400"/>
              </a:spcBef>
            </a:pPr>
            <a:r>
              <a:rPr lang="en-GB" sz="2400" dirty="0" smtClean="0"/>
              <a:t>Permanent Okavango River Basin Water Commission of 1994 (OKACOM)</a:t>
            </a:r>
          </a:p>
          <a:p>
            <a:pPr lvl="1">
              <a:spcBef>
                <a:spcPts val="400"/>
              </a:spcBef>
            </a:pPr>
            <a:r>
              <a:rPr lang="en-GB" sz="2000" dirty="0" smtClean="0"/>
              <a:t>Composition: representatives of 3 riparian states</a:t>
            </a:r>
          </a:p>
          <a:p>
            <a:pPr lvl="1">
              <a:spcBef>
                <a:spcPts val="400"/>
              </a:spcBef>
            </a:pPr>
            <a:r>
              <a:rPr lang="en-GB" sz="2000" dirty="0" smtClean="0"/>
              <a:t>Overseer of sustainable management of Okavango Delta</a:t>
            </a:r>
            <a:endParaRPr lang="en-ZA" sz="2000" dirty="0" smtClean="0"/>
          </a:p>
          <a:p>
            <a:pPr>
              <a:spcBef>
                <a:spcPts val="400"/>
              </a:spcBef>
            </a:pPr>
            <a:r>
              <a:rPr lang="en-AU" sz="2400" dirty="0" smtClean="0"/>
              <a:t>Botswana’s Vision 2016 (Long-term Vision for Botswana, 1997)</a:t>
            </a:r>
          </a:p>
          <a:p>
            <a:pPr>
              <a:spcBef>
                <a:spcPts val="400"/>
              </a:spcBef>
            </a:pPr>
            <a:r>
              <a:rPr lang="en-AU" sz="2400" dirty="0" smtClean="0"/>
              <a:t>The Draft Botswana National Wetlands Policy of 2002</a:t>
            </a:r>
          </a:p>
          <a:p>
            <a:pPr>
              <a:spcBef>
                <a:spcPts val="400"/>
              </a:spcBef>
            </a:pPr>
            <a:r>
              <a:rPr lang="en-AU" sz="2400" dirty="0" err="1" smtClean="0"/>
              <a:t>Ngamiland</a:t>
            </a:r>
            <a:r>
              <a:rPr lang="en-AU" sz="2400" dirty="0" smtClean="0"/>
              <a:t> District Development Plan</a:t>
            </a:r>
            <a:endParaRPr lang="en-AU" sz="2400" dirty="0"/>
          </a:p>
        </p:txBody>
      </p:sp>
    </p:spTree>
    <p:extLst>
      <p:ext uri="{BB962C8B-B14F-4D97-AF65-F5344CB8AC3E}">
        <p14:creationId xmlns:p14="http://schemas.microsoft.com/office/powerpoint/2010/main" val="3920461322"/>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Other Issues leading to the OMDP</a:t>
            </a:r>
            <a:endParaRPr lang="en-GB" dirty="0"/>
          </a:p>
        </p:txBody>
      </p:sp>
      <p:sp>
        <p:nvSpPr>
          <p:cNvPr id="3" name="Content Placeholder 2"/>
          <p:cNvSpPr>
            <a:spLocks noGrp="1"/>
          </p:cNvSpPr>
          <p:nvPr>
            <p:ph idx="13"/>
          </p:nvPr>
        </p:nvSpPr>
        <p:spPr>
          <a:xfrm>
            <a:off x="849313" y="754063"/>
            <a:ext cx="7986712" cy="3876675"/>
          </a:xfrm>
        </p:spPr>
        <p:txBody>
          <a:bodyPr/>
          <a:lstStyle/>
          <a:p>
            <a:pPr>
              <a:spcBef>
                <a:spcPts val="400"/>
              </a:spcBef>
            </a:pPr>
            <a:r>
              <a:rPr lang="en-GB" sz="2000" dirty="0" smtClean="0"/>
              <a:t>Poverty levels in </a:t>
            </a:r>
            <a:r>
              <a:rPr lang="en-GB" sz="2000" dirty="0" err="1" smtClean="0"/>
              <a:t>Ngamiland</a:t>
            </a:r>
            <a:endParaRPr lang="en-GB" sz="2000" dirty="0" smtClean="0"/>
          </a:p>
          <a:p>
            <a:pPr lvl="0">
              <a:spcBef>
                <a:spcPts val="400"/>
              </a:spcBef>
            </a:pPr>
            <a:r>
              <a:rPr lang="en-GB" sz="2000" dirty="0" smtClean="0"/>
              <a:t>Pressure on natural resources</a:t>
            </a:r>
            <a:endParaRPr lang="en-ZA" sz="2000" dirty="0" smtClean="0"/>
          </a:p>
          <a:p>
            <a:pPr lvl="0">
              <a:spcBef>
                <a:spcPts val="400"/>
              </a:spcBef>
            </a:pPr>
            <a:r>
              <a:rPr lang="en-GB" sz="2000" dirty="0" smtClean="0"/>
              <a:t>Land degradation from livestock and wildlife </a:t>
            </a:r>
          </a:p>
          <a:p>
            <a:pPr lvl="0">
              <a:spcBef>
                <a:spcPts val="400"/>
              </a:spcBef>
            </a:pPr>
            <a:r>
              <a:rPr lang="en-GB" sz="2000" dirty="0" smtClean="0"/>
              <a:t>Invasive alien species(e.g. </a:t>
            </a:r>
            <a:r>
              <a:rPr lang="en-GB" sz="2000" dirty="0" err="1" smtClean="0"/>
              <a:t>Salviniamolesta</a:t>
            </a:r>
            <a:r>
              <a:rPr lang="en-GB" sz="2000" dirty="0" smtClean="0"/>
              <a:t>)</a:t>
            </a:r>
            <a:endParaRPr lang="en-ZA" sz="2000" dirty="0" smtClean="0"/>
          </a:p>
          <a:p>
            <a:pPr lvl="0">
              <a:spcBef>
                <a:spcPts val="400"/>
              </a:spcBef>
            </a:pPr>
            <a:r>
              <a:rPr lang="en-GB" sz="2000" dirty="0" smtClean="0"/>
              <a:t>Competing commercial and traditional use interests </a:t>
            </a:r>
            <a:endParaRPr lang="en-ZA" sz="2000" dirty="0" smtClean="0"/>
          </a:p>
          <a:p>
            <a:pPr>
              <a:spcBef>
                <a:spcPts val="400"/>
              </a:spcBef>
            </a:pPr>
            <a:r>
              <a:rPr lang="en-GB" sz="2000" dirty="0" smtClean="0"/>
              <a:t>Human-wildlife conflicts </a:t>
            </a:r>
          </a:p>
          <a:p>
            <a:pPr lvl="0">
              <a:spcBef>
                <a:spcPts val="400"/>
              </a:spcBef>
            </a:pPr>
            <a:r>
              <a:rPr lang="en-GB" sz="2000" dirty="0" smtClean="0"/>
              <a:t>Limited information and data management to inform planning</a:t>
            </a:r>
            <a:endParaRPr lang="en-ZA" sz="2000" dirty="0" smtClean="0"/>
          </a:p>
          <a:p>
            <a:pPr lvl="0">
              <a:spcBef>
                <a:spcPts val="400"/>
              </a:spcBef>
            </a:pPr>
            <a:r>
              <a:rPr lang="en-GB" sz="2000" dirty="0" smtClean="0"/>
              <a:t>Undirected strategy for tourism </a:t>
            </a:r>
          </a:p>
          <a:p>
            <a:pPr lvl="0">
              <a:spcBef>
                <a:spcPts val="400"/>
              </a:spcBef>
            </a:pPr>
            <a:r>
              <a:rPr lang="en-GB" sz="2000" dirty="0" smtClean="0"/>
              <a:t>Trans-boundary, fugitive resources (water and wildlife)</a:t>
            </a:r>
            <a:endParaRPr lang="en-ZA" sz="2000" dirty="0" smtClean="0"/>
          </a:p>
          <a:p>
            <a:pPr lvl="0">
              <a:spcBef>
                <a:spcPts val="400"/>
              </a:spcBef>
            </a:pPr>
            <a:r>
              <a:rPr lang="en-GB" sz="2000" dirty="0" smtClean="0"/>
              <a:t>Upstream developments </a:t>
            </a:r>
          </a:p>
          <a:p>
            <a:pPr lvl="0">
              <a:spcBef>
                <a:spcPts val="400"/>
              </a:spcBef>
            </a:pPr>
            <a:r>
              <a:rPr lang="en-GB" sz="2000" dirty="0" smtClean="0"/>
              <a:t>Pressure on natural resources</a:t>
            </a:r>
          </a:p>
          <a:p>
            <a:pPr>
              <a:spcBef>
                <a:spcPts val="400"/>
              </a:spcBef>
            </a:pPr>
            <a:endParaRPr lang="en-ZA" sz="2000" dirty="0"/>
          </a:p>
        </p:txBody>
      </p:sp>
    </p:spTree>
    <p:extLst>
      <p:ext uri="{BB962C8B-B14F-4D97-AF65-F5344CB8AC3E}">
        <p14:creationId xmlns:p14="http://schemas.microsoft.com/office/powerpoint/2010/main" val="2506180141"/>
      </p:ext>
    </p:extLst>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ODMP Formulation</a:t>
            </a:r>
            <a:endParaRPr lang="en-GB" dirty="0"/>
          </a:p>
        </p:txBody>
      </p:sp>
      <p:sp>
        <p:nvSpPr>
          <p:cNvPr id="3" name="Content Placeholder 2"/>
          <p:cNvSpPr>
            <a:spLocks noGrp="1"/>
          </p:cNvSpPr>
          <p:nvPr>
            <p:ph idx="13"/>
          </p:nvPr>
        </p:nvSpPr>
        <p:spPr>
          <a:xfrm>
            <a:off x="849313" y="754063"/>
            <a:ext cx="7986712" cy="3876675"/>
          </a:xfrm>
        </p:spPr>
        <p:txBody>
          <a:bodyPr/>
          <a:lstStyle/>
          <a:p>
            <a:pPr marL="457200" indent="-457200">
              <a:buFont typeface="+mj-lt"/>
              <a:buAutoNum type="arabicPeriod"/>
            </a:pPr>
            <a:r>
              <a:rPr lang="en-GB" sz="2000" dirty="0" smtClean="0"/>
              <a:t>Formation of Task Teams (12)</a:t>
            </a:r>
          </a:p>
          <a:p>
            <a:pPr lvl="1"/>
            <a:r>
              <a:rPr lang="en-GB" sz="1800" dirty="0" smtClean="0"/>
              <a:t>Multi-uses of resources</a:t>
            </a:r>
          </a:p>
          <a:p>
            <a:pPr lvl="1"/>
            <a:r>
              <a:rPr lang="en-GB" sz="1800" dirty="0" smtClean="0"/>
              <a:t>Experts in the identified area</a:t>
            </a:r>
          </a:p>
          <a:p>
            <a:pPr lvl="1"/>
            <a:r>
              <a:rPr lang="en-GB" sz="1800" dirty="0" smtClean="0"/>
              <a:t>Relevant government department</a:t>
            </a:r>
          </a:p>
          <a:p>
            <a:pPr lvl="1"/>
            <a:r>
              <a:rPr lang="en-GB" sz="1800" dirty="0" smtClean="0"/>
              <a:t>Technical support</a:t>
            </a:r>
          </a:p>
          <a:p>
            <a:pPr lvl="1"/>
            <a:r>
              <a:rPr lang="en-GB" sz="1800" dirty="0" smtClean="0"/>
              <a:t>Drafting of terms of reference</a:t>
            </a:r>
          </a:p>
          <a:p>
            <a:pPr marL="457200" indent="-457200">
              <a:buFont typeface="+mj-lt"/>
              <a:buAutoNum type="arabicPeriod"/>
            </a:pPr>
            <a:r>
              <a:rPr lang="en-GB" sz="2000" dirty="0" smtClean="0"/>
              <a:t>Consultations with Primary Stakeholders</a:t>
            </a:r>
          </a:p>
          <a:p>
            <a:pPr marL="457200" indent="-457200">
              <a:buFont typeface="+mj-lt"/>
              <a:buAutoNum type="arabicPeriod"/>
            </a:pPr>
            <a:r>
              <a:rPr lang="en-GB" sz="2000" dirty="0" smtClean="0"/>
              <a:t>A Steering Committee </a:t>
            </a:r>
          </a:p>
          <a:p>
            <a:pPr lvl="1"/>
            <a:r>
              <a:rPr lang="en-GB" sz="1800" dirty="0" smtClean="0"/>
              <a:t>Permanent secretaries and directors of the departments</a:t>
            </a:r>
          </a:p>
          <a:p>
            <a:pPr marL="457200" indent="-457200">
              <a:buFont typeface="+mj-lt"/>
              <a:buAutoNum type="arabicPeriod"/>
            </a:pPr>
            <a:r>
              <a:rPr lang="en-GB" sz="2000" dirty="0" smtClean="0"/>
              <a:t>District Level</a:t>
            </a:r>
          </a:p>
          <a:p>
            <a:pPr lvl="1"/>
            <a:r>
              <a:rPr lang="en-GB" sz="1800" dirty="0" smtClean="0"/>
              <a:t>Okavango Delta Wetland Management committee.</a:t>
            </a:r>
            <a:endParaRPr lang="en-ZA" sz="1800" dirty="0" smtClean="0"/>
          </a:p>
          <a:p>
            <a:endParaRPr lang="en-GB" sz="2000" dirty="0" smtClean="0"/>
          </a:p>
          <a:p>
            <a:endParaRPr lang="en-GB" sz="2000" dirty="0"/>
          </a:p>
        </p:txBody>
      </p:sp>
    </p:spTree>
    <p:extLst>
      <p:ext uri="{BB962C8B-B14F-4D97-AF65-F5344CB8AC3E}">
        <p14:creationId xmlns:p14="http://schemas.microsoft.com/office/powerpoint/2010/main" val="2497532830"/>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ODMP Formulation</a:t>
            </a:r>
            <a:endParaRPr lang="en-GB" dirty="0"/>
          </a:p>
        </p:txBody>
      </p:sp>
      <p:sp>
        <p:nvSpPr>
          <p:cNvPr id="3" name="Content Placeholder 2"/>
          <p:cNvSpPr>
            <a:spLocks noGrp="1"/>
          </p:cNvSpPr>
          <p:nvPr>
            <p:ph idx="13"/>
          </p:nvPr>
        </p:nvSpPr>
        <p:spPr>
          <a:xfrm>
            <a:off x="849313" y="754063"/>
            <a:ext cx="7986712" cy="3876675"/>
          </a:xfrm>
        </p:spPr>
        <p:txBody>
          <a:bodyPr/>
          <a:lstStyle/>
          <a:p>
            <a:pPr marL="0" indent="0">
              <a:buNone/>
            </a:pPr>
            <a:r>
              <a:rPr lang="en-GB" dirty="0" smtClean="0"/>
              <a:t>Issues to be addressed by task groups and stakeholders</a:t>
            </a:r>
          </a:p>
          <a:p>
            <a:r>
              <a:rPr lang="en-GB" dirty="0" smtClean="0"/>
              <a:t>Situational analysis</a:t>
            </a:r>
          </a:p>
          <a:p>
            <a:r>
              <a:rPr lang="en-GB" dirty="0" smtClean="0"/>
              <a:t>Ecosystem approach to resource management</a:t>
            </a:r>
          </a:p>
          <a:p>
            <a:r>
              <a:rPr lang="en-GB" dirty="0" smtClean="0"/>
              <a:t>Inception report (2004)</a:t>
            </a:r>
          </a:p>
          <a:p>
            <a:r>
              <a:rPr lang="en-GB" dirty="0" smtClean="0"/>
              <a:t>Final ODMP (2007)</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781363115"/>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ODMP Implementation Strategy</a:t>
            </a:r>
            <a:endParaRPr lang="en-GB" dirty="0"/>
          </a:p>
        </p:txBody>
      </p:sp>
      <p:graphicFrame>
        <p:nvGraphicFramePr>
          <p:cNvPr id="4" name="Content Placeholder 3"/>
          <p:cNvGraphicFramePr>
            <a:graphicFrameLocks noGrp="1"/>
          </p:cNvGraphicFramePr>
          <p:nvPr>
            <p:ph idx="13"/>
            <p:extLst>
              <p:ext uri="{D42A27DB-BD31-4B8C-83A1-F6EECF244321}">
                <p14:modId xmlns:p14="http://schemas.microsoft.com/office/powerpoint/2010/main" val="3878416314"/>
              </p:ext>
            </p:extLst>
          </p:nvPr>
        </p:nvGraphicFramePr>
        <p:xfrm>
          <a:off x="817507" y="1088019"/>
          <a:ext cx="8111808" cy="2264218"/>
        </p:xfrm>
        <a:graphic>
          <a:graphicData uri="http://schemas.openxmlformats.org/drawingml/2006/table">
            <a:tbl>
              <a:tblPr firstRow="1" bandRow="1">
                <a:tableStyleId>{F5AB1C69-6EDB-4FF4-983F-18BD219EF322}</a:tableStyleId>
              </a:tblPr>
              <a:tblGrid>
                <a:gridCol w="3264957"/>
                <a:gridCol w="4846851"/>
              </a:tblGrid>
              <a:tr h="305641">
                <a:tc>
                  <a:txBody>
                    <a:bodyPr/>
                    <a:lstStyle/>
                    <a:p>
                      <a:r>
                        <a:rPr lang="en-GB" sz="2000" dirty="0" smtClean="0"/>
                        <a:t>Coordinating</a:t>
                      </a:r>
                      <a:r>
                        <a:rPr lang="en-GB" sz="2000" baseline="0" dirty="0" smtClean="0"/>
                        <a:t> Authority</a:t>
                      </a:r>
                      <a:endParaRPr lang="en-GB" sz="2000" dirty="0"/>
                    </a:p>
                  </a:txBody>
                  <a:tcPr marT="34290" marB="34290"/>
                </a:tc>
                <a:tc>
                  <a:txBody>
                    <a:bodyPr/>
                    <a:lstStyle/>
                    <a:p>
                      <a:r>
                        <a:rPr lang="en-GB" sz="2000" dirty="0" smtClean="0"/>
                        <a:t>Department</a:t>
                      </a:r>
                      <a:r>
                        <a:rPr lang="en-GB" sz="2000" baseline="0" dirty="0" smtClean="0"/>
                        <a:t> of Environmental Affairs</a:t>
                      </a:r>
                      <a:endParaRPr lang="en-GB" sz="2000" dirty="0"/>
                    </a:p>
                  </a:txBody>
                  <a:tcPr marT="34290" marB="34290"/>
                </a:tc>
              </a:tr>
              <a:tr h="305641">
                <a:tc>
                  <a:txBody>
                    <a:bodyPr/>
                    <a:lstStyle/>
                    <a:p>
                      <a:r>
                        <a:rPr lang="en-GB" sz="2000" kern="1200" dirty="0" smtClean="0">
                          <a:effectLst/>
                        </a:rPr>
                        <a:t>Implementing Agencies</a:t>
                      </a:r>
                      <a:endParaRPr lang="en-GB" sz="2000" dirty="0"/>
                    </a:p>
                  </a:txBody>
                  <a:tcPr marT="34290" marB="34290"/>
                </a:tc>
                <a:tc>
                  <a:txBody>
                    <a:bodyPr/>
                    <a:lstStyle/>
                    <a:p>
                      <a:r>
                        <a:rPr lang="en-GB" sz="2000" dirty="0" err="1" smtClean="0"/>
                        <a:t>Sectoral</a:t>
                      </a:r>
                      <a:r>
                        <a:rPr lang="en-GB" sz="2000" dirty="0" smtClean="0"/>
                        <a:t> Departments</a:t>
                      </a:r>
                      <a:endParaRPr lang="en-GB" sz="2000" dirty="0"/>
                    </a:p>
                  </a:txBody>
                  <a:tcPr marT="34290" marB="34290"/>
                </a:tc>
              </a:tr>
              <a:tr h="305641">
                <a:tc>
                  <a:txBody>
                    <a:bodyPr/>
                    <a:lstStyle/>
                    <a:p>
                      <a:r>
                        <a:rPr lang="en-GB" sz="2000" kern="1200" dirty="0" smtClean="0">
                          <a:effectLst/>
                        </a:rPr>
                        <a:t>Planning Horizon</a:t>
                      </a:r>
                      <a:endParaRPr lang="en-GB" sz="2000" dirty="0"/>
                    </a:p>
                  </a:txBody>
                  <a:tcPr marT="34290" marB="34290"/>
                </a:tc>
                <a:tc>
                  <a:txBody>
                    <a:bodyPr/>
                    <a:lstStyle/>
                    <a:p>
                      <a:r>
                        <a:rPr lang="en-GB" sz="2000" dirty="0" smtClean="0"/>
                        <a:t>6-year planning cycle</a:t>
                      </a:r>
                      <a:endParaRPr lang="en-GB" sz="2000" dirty="0"/>
                    </a:p>
                  </a:txBody>
                  <a:tcPr marT="34290" marB="34290"/>
                </a:tc>
              </a:tr>
              <a:tr h="305641">
                <a:tc>
                  <a:txBody>
                    <a:bodyPr/>
                    <a:lstStyle/>
                    <a:p>
                      <a:r>
                        <a:rPr lang="en-GB" sz="2000" kern="1200" dirty="0" smtClean="0">
                          <a:effectLst/>
                        </a:rPr>
                        <a:t>Plan Implementation</a:t>
                      </a:r>
                      <a:endParaRPr lang="en-GB" sz="2000" dirty="0"/>
                    </a:p>
                  </a:txBody>
                  <a:tcPr marT="34290" marB="34290"/>
                </a:tc>
                <a:tc>
                  <a:txBody>
                    <a:bodyPr/>
                    <a:lstStyle/>
                    <a:p>
                      <a:r>
                        <a:rPr lang="en-GB" sz="2000" dirty="0" smtClean="0"/>
                        <a:t>Mainstreamed (normal NDP) </a:t>
                      </a:r>
                      <a:endParaRPr lang="en-GB" sz="2000" dirty="0"/>
                    </a:p>
                  </a:txBody>
                  <a:tcPr marT="34290" marB="34290"/>
                </a:tc>
              </a:tr>
              <a:tr h="397318">
                <a:tc>
                  <a:txBody>
                    <a:bodyPr/>
                    <a:lstStyle/>
                    <a:p>
                      <a:r>
                        <a:rPr lang="en-GB" sz="2000" kern="1200" dirty="0" smtClean="0">
                          <a:effectLst/>
                        </a:rPr>
                        <a:t>Financial Resources</a:t>
                      </a:r>
                      <a:endParaRPr lang="en-GB" sz="2000" dirty="0"/>
                    </a:p>
                  </a:txBody>
                  <a:tcPr marT="34290" marB="34290"/>
                </a:tc>
                <a:tc>
                  <a:txBody>
                    <a:bodyPr/>
                    <a:lstStyle/>
                    <a:p>
                      <a:r>
                        <a:rPr lang="en-GB" sz="2000" kern="1200" dirty="0" smtClean="0">
                          <a:effectLst/>
                        </a:rPr>
                        <a:t>Normal government budgetary procedures</a:t>
                      </a:r>
                      <a:endParaRPr lang="en-GB" sz="2000" dirty="0"/>
                    </a:p>
                  </a:txBody>
                  <a:tcPr marT="34290" marB="34290"/>
                </a:tc>
              </a:tr>
              <a:tr h="305641">
                <a:tc>
                  <a:txBody>
                    <a:bodyPr/>
                    <a:lstStyle/>
                    <a:p>
                      <a:r>
                        <a:rPr lang="en-GB" sz="2000" kern="1200" dirty="0" smtClean="0">
                          <a:effectLst/>
                        </a:rPr>
                        <a:t>Plan Review</a:t>
                      </a:r>
                      <a:endParaRPr lang="en-GB" sz="2000" dirty="0"/>
                    </a:p>
                  </a:txBody>
                  <a:tcPr marT="34290" marB="34290"/>
                </a:tc>
                <a:tc>
                  <a:txBody>
                    <a:bodyPr/>
                    <a:lstStyle/>
                    <a:p>
                      <a:r>
                        <a:rPr lang="en-GB" sz="2000" dirty="0" smtClean="0"/>
                        <a:t>Normal mainstreamed</a:t>
                      </a:r>
                      <a:endParaRPr lang="en-GB" sz="2000" dirty="0"/>
                    </a:p>
                  </a:txBody>
                  <a:tcPr marT="34290" marB="34290"/>
                </a:tc>
              </a:tr>
            </a:tbl>
          </a:graphicData>
        </a:graphic>
      </p:graphicFrame>
    </p:spTree>
    <p:extLst>
      <p:ext uri="{BB962C8B-B14F-4D97-AF65-F5344CB8AC3E}">
        <p14:creationId xmlns:p14="http://schemas.microsoft.com/office/powerpoint/2010/main" val="2823108084"/>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Lessons &amp; Challenges</a:t>
            </a:r>
            <a:endParaRPr lang="en-GB" dirty="0"/>
          </a:p>
        </p:txBody>
      </p:sp>
      <p:sp>
        <p:nvSpPr>
          <p:cNvPr id="3" name="Content Placeholder 2"/>
          <p:cNvSpPr>
            <a:spLocks noGrp="1"/>
          </p:cNvSpPr>
          <p:nvPr>
            <p:ph idx="13"/>
          </p:nvPr>
        </p:nvSpPr>
        <p:spPr>
          <a:xfrm>
            <a:off x="849313" y="754063"/>
            <a:ext cx="7986712" cy="3876675"/>
          </a:xfrm>
        </p:spPr>
        <p:txBody>
          <a:bodyPr/>
          <a:lstStyle/>
          <a:p>
            <a:pPr marL="0" indent="0">
              <a:spcBef>
                <a:spcPts val="400"/>
              </a:spcBef>
              <a:buNone/>
            </a:pPr>
            <a:r>
              <a:rPr lang="en-GB" sz="2000" b="1" dirty="0" smtClean="0"/>
              <a:t>Lessons</a:t>
            </a:r>
          </a:p>
          <a:p>
            <a:pPr>
              <a:spcBef>
                <a:spcPts val="400"/>
              </a:spcBef>
            </a:pPr>
            <a:r>
              <a:rPr lang="en-GB" sz="2000" dirty="0" smtClean="0"/>
              <a:t>Buy-in of stakeholders</a:t>
            </a:r>
          </a:p>
          <a:p>
            <a:pPr>
              <a:spcBef>
                <a:spcPts val="400"/>
              </a:spcBef>
            </a:pPr>
            <a:r>
              <a:rPr lang="en-GB" sz="2000" dirty="0" smtClean="0"/>
              <a:t>Capacity building especially communities</a:t>
            </a:r>
          </a:p>
          <a:p>
            <a:pPr>
              <a:spcBef>
                <a:spcPts val="400"/>
              </a:spcBef>
            </a:pPr>
            <a:r>
              <a:rPr lang="en-GB" sz="2000" dirty="0" smtClean="0"/>
              <a:t>Information and education</a:t>
            </a:r>
          </a:p>
          <a:p>
            <a:pPr>
              <a:spcBef>
                <a:spcPts val="400"/>
              </a:spcBef>
            </a:pPr>
            <a:r>
              <a:rPr lang="en-GB" sz="2000" dirty="0" smtClean="0"/>
              <a:t>Coordination and integration (institutional structures)</a:t>
            </a:r>
          </a:p>
          <a:p>
            <a:pPr>
              <a:spcBef>
                <a:spcPts val="400"/>
              </a:spcBef>
            </a:pPr>
            <a:r>
              <a:rPr lang="en-GB" sz="2000" dirty="0" smtClean="0"/>
              <a:t>Indigenous knowledge systems</a:t>
            </a:r>
          </a:p>
          <a:p>
            <a:pPr>
              <a:spcBef>
                <a:spcPts val="400"/>
              </a:spcBef>
            </a:pPr>
            <a:r>
              <a:rPr lang="en-GB" sz="2000" dirty="0" smtClean="0"/>
              <a:t>Replication by Angola and Namibia?</a:t>
            </a:r>
          </a:p>
          <a:p>
            <a:pPr marL="0" indent="0">
              <a:spcBef>
                <a:spcPts val="400"/>
              </a:spcBef>
              <a:buNone/>
            </a:pPr>
            <a:r>
              <a:rPr lang="en-GB" sz="2000" b="1" dirty="0" smtClean="0"/>
              <a:t>Challenges</a:t>
            </a:r>
          </a:p>
          <a:p>
            <a:pPr>
              <a:spcBef>
                <a:spcPts val="400"/>
              </a:spcBef>
            </a:pPr>
            <a:r>
              <a:rPr lang="en-GB" sz="2000" dirty="0" smtClean="0"/>
              <a:t>Implementation challenges</a:t>
            </a:r>
          </a:p>
          <a:p>
            <a:pPr>
              <a:spcBef>
                <a:spcPts val="400"/>
              </a:spcBef>
            </a:pPr>
            <a:r>
              <a:rPr lang="en-GB" sz="2000" dirty="0" smtClean="0"/>
              <a:t>Exogenous factors, e.g. climate change</a:t>
            </a:r>
          </a:p>
          <a:p>
            <a:pPr>
              <a:spcBef>
                <a:spcPts val="400"/>
              </a:spcBef>
            </a:pPr>
            <a:r>
              <a:rPr lang="en-GB" sz="2000" dirty="0" smtClean="0"/>
              <a:t>Financial resources and political will</a:t>
            </a:r>
          </a:p>
          <a:p>
            <a:pPr>
              <a:spcBef>
                <a:spcPts val="400"/>
              </a:spcBef>
            </a:pPr>
            <a:endParaRPr lang="en-GB" sz="2000" dirty="0" smtClean="0"/>
          </a:p>
          <a:p>
            <a:pPr>
              <a:spcBef>
                <a:spcPts val="400"/>
              </a:spcBef>
            </a:pPr>
            <a:endParaRPr lang="en-GB" sz="2000" dirty="0"/>
          </a:p>
        </p:txBody>
      </p:sp>
    </p:spTree>
    <p:extLst>
      <p:ext uri="{BB962C8B-B14F-4D97-AF65-F5344CB8AC3E}">
        <p14:creationId xmlns:p14="http://schemas.microsoft.com/office/powerpoint/2010/main" val="3649499064"/>
      </p:ext>
    </p:extLst>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Study Questions</a:t>
            </a:r>
            <a:endParaRPr lang="en-AU" dirty="0"/>
          </a:p>
        </p:txBody>
      </p:sp>
      <p:sp>
        <p:nvSpPr>
          <p:cNvPr id="3" name="Content Placeholder 2"/>
          <p:cNvSpPr>
            <a:spLocks noGrp="1"/>
          </p:cNvSpPr>
          <p:nvPr>
            <p:ph idx="13"/>
          </p:nvPr>
        </p:nvSpPr>
        <p:spPr>
          <a:xfrm>
            <a:off x="849313" y="754063"/>
            <a:ext cx="7986712" cy="3876675"/>
          </a:xfrm>
        </p:spPr>
        <p:txBody>
          <a:bodyPr/>
          <a:lstStyle/>
          <a:p>
            <a:pPr marL="514350" indent="-514350">
              <a:buFont typeface="+mj-lt"/>
              <a:buAutoNum type="arabicPeriod"/>
            </a:pPr>
            <a:r>
              <a:rPr lang="en-AU" sz="1700" dirty="0" smtClean="0"/>
              <a:t>Debate the stakeholder theory and identify likely conflicts among stakeholders. Also show why stakeholders play an important role in achieving sustainable tourism development.</a:t>
            </a:r>
          </a:p>
          <a:p>
            <a:pPr marL="514350" indent="-514350">
              <a:buFont typeface="+mj-lt"/>
              <a:buAutoNum type="arabicPeriod"/>
            </a:pPr>
            <a:r>
              <a:rPr lang="en-AU" sz="1700" dirty="0" smtClean="0"/>
              <a:t>Identify the key stakeholders of the Okavango Delta. What were their roles in Okavango Delta Management planning process? What are likely challenges in integrating stakeholders’ interests in the Okavango Delta Management planning process?</a:t>
            </a:r>
          </a:p>
          <a:p>
            <a:pPr marL="514350" indent="-514350">
              <a:buFont typeface="+mj-lt"/>
              <a:buAutoNum type="arabicPeriod"/>
            </a:pPr>
            <a:r>
              <a:rPr lang="en-AU" sz="1700" dirty="0" smtClean="0"/>
              <a:t>Familiarise yourself with the </a:t>
            </a:r>
            <a:r>
              <a:rPr lang="en-AU" sz="1700" dirty="0" err="1" smtClean="0"/>
              <a:t>Ramsar</a:t>
            </a:r>
            <a:r>
              <a:rPr lang="en-AU" sz="1700" dirty="0" smtClean="0"/>
              <a:t> Convention guidelines on integrated planning process on URL: http://www.ramsar.org/pdf/lib/hbk4-02.pdf). Debate </a:t>
            </a:r>
            <a:r>
              <a:rPr lang="en-AU" sz="1700" dirty="0" err="1" smtClean="0"/>
              <a:t>Ramsar</a:t>
            </a:r>
            <a:r>
              <a:rPr lang="en-AU" sz="1700" dirty="0" smtClean="0"/>
              <a:t> guidelines on integrated planning approach. </a:t>
            </a:r>
          </a:p>
          <a:p>
            <a:pPr marL="514350" indent="-514350">
              <a:buFont typeface="+mj-lt"/>
              <a:buAutoNum type="arabicPeriod"/>
            </a:pPr>
            <a:r>
              <a:rPr lang="en-AU" sz="1700" dirty="0" smtClean="0"/>
              <a:t>Use the </a:t>
            </a:r>
            <a:r>
              <a:rPr lang="en-AU" sz="1700" dirty="0" err="1" smtClean="0"/>
              <a:t>Ramsar</a:t>
            </a:r>
            <a:r>
              <a:rPr lang="en-AU" sz="1700" dirty="0" smtClean="0"/>
              <a:t> guidelines to suggest improvements in the implementation of the Okavango Delta Management Plan.</a:t>
            </a:r>
          </a:p>
          <a:p>
            <a:pPr marL="514350" indent="-514350">
              <a:buFont typeface="+mj-lt"/>
              <a:buAutoNum type="arabicPeriod"/>
            </a:pPr>
            <a:r>
              <a:rPr lang="en-AU" sz="1700" dirty="0" smtClean="0"/>
              <a:t>What are some of the lessons from the case which can be used to inform future plans in other countries?</a:t>
            </a:r>
          </a:p>
          <a:p>
            <a:pPr marL="514350" indent="-514350">
              <a:buFont typeface="+mj-lt"/>
              <a:buAutoNum type="arabicPeriod"/>
            </a:pPr>
            <a:endParaRPr lang="en-AU" sz="1700" dirty="0"/>
          </a:p>
        </p:txBody>
      </p:sp>
    </p:spTree>
    <p:extLst>
      <p:ext uri="{BB962C8B-B14F-4D97-AF65-F5344CB8AC3E}">
        <p14:creationId xmlns:p14="http://schemas.microsoft.com/office/powerpoint/2010/main" val="3541296789"/>
      </p:ext>
    </p:extLst>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a:t>
            </a:r>
            <a:endParaRPr lang="en-GB" dirty="0"/>
          </a:p>
        </p:txBody>
      </p:sp>
      <p:sp>
        <p:nvSpPr>
          <p:cNvPr id="5" name="Content Placeholder 4"/>
          <p:cNvSpPr>
            <a:spLocks noGrp="1"/>
          </p:cNvSpPr>
          <p:nvPr>
            <p:ph idx="13"/>
          </p:nvPr>
        </p:nvSpPr>
        <p:spPr>
          <a:xfrm>
            <a:off x="849313" y="754063"/>
            <a:ext cx="7986712" cy="3876675"/>
          </a:xfrm>
        </p:spPr>
        <p:txBody>
          <a:bodyPr/>
          <a:lstStyle/>
          <a:p>
            <a:pPr marL="0" indent="0">
              <a:buNone/>
            </a:pPr>
            <a:r>
              <a:rPr lang="en-GB" dirty="0" smtClean="0"/>
              <a:t>Visit the following websites and the case study for additional information on the Okavango Delta and the Okavango Delta Management Plan and </a:t>
            </a:r>
            <a:r>
              <a:rPr lang="en-GB" dirty="0" err="1" smtClean="0"/>
              <a:t>Ramsar</a:t>
            </a:r>
            <a:r>
              <a:rPr lang="en-GB" dirty="0" smtClean="0"/>
              <a:t> Convention:</a:t>
            </a:r>
          </a:p>
          <a:p>
            <a:r>
              <a:rPr lang="en-ZA" dirty="0" smtClean="0"/>
              <a:t> http://www.ramsar.org/pdf/wurc/wurc-mg</a:t>
            </a:r>
          </a:p>
          <a:p>
            <a:r>
              <a:rPr lang="en-ZA" dirty="0" smtClean="0"/>
              <a:t>http://www.botswanatourism.co.bw </a:t>
            </a:r>
          </a:p>
          <a:p>
            <a:r>
              <a:rPr lang="en-ZA" dirty="0" smtClean="0"/>
              <a:t>http://www.mewt.gov.bw/DEA </a:t>
            </a:r>
          </a:p>
        </p:txBody>
      </p:sp>
    </p:spTree>
    <p:extLst>
      <p:ext uri="{BB962C8B-B14F-4D97-AF65-F5344CB8AC3E}">
        <p14:creationId xmlns:p14="http://schemas.microsoft.com/office/powerpoint/2010/main" val="402983469"/>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Learning Outcomes</a:t>
            </a:r>
            <a:endParaRPr lang="en-AU" dirty="0"/>
          </a:p>
        </p:txBody>
      </p:sp>
      <p:sp>
        <p:nvSpPr>
          <p:cNvPr id="3" name="Content Placeholder 2"/>
          <p:cNvSpPr>
            <a:spLocks noGrp="1"/>
          </p:cNvSpPr>
          <p:nvPr>
            <p:ph idx="4294967295"/>
          </p:nvPr>
        </p:nvSpPr>
        <p:spPr>
          <a:xfrm>
            <a:off x="890546" y="834887"/>
            <a:ext cx="7796254" cy="3759736"/>
          </a:xfrm>
          <a:prstGeom prst="rect">
            <a:avLst/>
          </a:prstGeom>
        </p:spPr>
        <p:txBody>
          <a:bodyPr>
            <a:normAutofit fontScale="85000" lnSpcReduction="20000"/>
          </a:bodyPr>
          <a:lstStyle/>
          <a:p>
            <a:pPr marL="0" indent="0">
              <a:spcAft>
                <a:spcPts val="0"/>
              </a:spcAft>
              <a:buNone/>
            </a:pPr>
            <a:r>
              <a:rPr lang="en-GB" sz="2400" dirty="0">
                <a:solidFill>
                  <a:srgbClr val="000000"/>
                </a:solidFill>
                <a:ea typeface="Calibri"/>
                <a:cs typeface="Times New Roman"/>
              </a:rPr>
              <a:t>After completing this case study, learners should be able to:</a:t>
            </a:r>
            <a:endParaRPr lang="en-AU" sz="2400" dirty="0">
              <a:ea typeface="Calibri"/>
              <a:cs typeface="Times New Roman"/>
            </a:endParaRPr>
          </a:p>
          <a:p>
            <a:pPr marL="457200" lvl="0" indent="-457200">
              <a:buFont typeface="+mj-lt"/>
              <a:buAutoNum type="arabicPeriod"/>
            </a:pPr>
            <a:r>
              <a:rPr lang="en-GB" sz="2400" dirty="0">
                <a:solidFill>
                  <a:srgbClr val="000000"/>
                </a:solidFill>
                <a:ea typeface="Calibri"/>
                <a:cs typeface="Times New Roman"/>
              </a:rPr>
              <a:t>understand and apply stakeholder theory to analyse the complexities of integrating stakeholders in the development of the Okavango Delta Management Plan;</a:t>
            </a:r>
            <a:endParaRPr lang="en-AU" sz="2400" dirty="0">
              <a:ea typeface="Calibri"/>
              <a:cs typeface="Times New Roman"/>
            </a:endParaRPr>
          </a:p>
          <a:p>
            <a:pPr marL="457200" lvl="0" indent="-457200">
              <a:buFont typeface="+mj-lt"/>
              <a:buAutoNum type="arabicPeriod"/>
            </a:pPr>
            <a:r>
              <a:rPr lang="en-GB" sz="2400" dirty="0">
                <a:solidFill>
                  <a:srgbClr val="000000"/>
                </a:solidFill>
                <a:ea typeface="Calibri"/>
                <a:cs typeface="Times New Roman"/>
              </a:rPr>
              <a:t>apply an integrated planning approach as stipulated by the </a:t>
            </a:r>
            <a:r>
              <a:rPr lang="en-GB" sz="2400" dirty="0" err="1">
                <a:solidFill>
                  <a:srgbClr val="000000"/>
                </a:solidFill>
                <a:ea typeface="Calibri"/>
                <a:cs typeface="Times New Roman"/>
              </a:rPr>
              <a:t>Ramsar</a:t>
            </a:r>
            <a:r>
              <a:rPr lang="en-GB" sz="2400" dirty="0">
                <a:solidFill>
                  <a:srgbClr val="000000"/>
                </a:solidFill>
                <a:ea typeface="Calibri"/>
                <a:cs typeface="Times New Roman"/>
              </a:rPr>
              <a:t> Convention to evaluate the Okavango Delta Management Planning process; and</a:t>
            </a:r>
            <a:endParaRPr lang="en-AU" sz="2400" dirty="0">
              <a:ea typeface="Calibri"/>
              <a:cs typeface="Times New Roman"/>
            </a:endParaRPr>
          </a:p>
          <a:p>
            <a:pPr marL="457200" lvl="0" indent="-457200">
              <a:buFont typeface="+mj-lt"/>
              <a:buAutoNum type="arabicPeriod"/>
            </a:pPr>
            <a:r>
              <a:rPr lang="en-GB" sz="2400" dirty="0">
                <a:solidFill>
                  <a:srgbClr val="000000"/>
                </a:solidFill>
                <a:ea typeface="Calibri"/>
                <a:cs typeface="Times New Roman"/>
              </a:rPr>
              <a:t>propose appropriate strategies for the successful implementation of the Okavango Delta Management Plan</a:t>
            </a:r>
            <a:r>
              <a:rPr lang="en-GB" sz="2400" dirty="0" smtClean="0">
                <a:solidFill>
                  <a:srgbClr val="000000"/>
                </a:solidFill>
                <a:ea typeface="Calibri"/>
                <a:cs typeface="Times New Roman"/>
              </a:rPr>
              <a:t>.</a:t>
            </a:r>
          </a:p>
          <a:p>
            <a:pPr marL="457200" lvl="0" indent="-457200">
              <a:buFont typeface="+mj-lt"/>
              <a:buAutoNum type="arabicPeriod"/>
            </a:pPr>
            <a:endParaRPr lang="en-GB" sz="1800" dirty="0" smtClean="0">
              <a:solidFill>
                <a:srgbClr val="000000"/>
              </a:solidFill>
              <a:ea typeface="Calibri"/>
              <a:cs typeface="Times New Roman"/>
            </a:endParaRPr>
          </a:p>
          <a:p>
            <a:pPr marL="0" indent="0">
              <a:buNone/>
            </a:pPr>
            <a:r>
              <a:rPr lang="en-GB" sz="2400" dirty="0" smtClean="0"/>
              <a:t>The </a:t>
            </a:r>
            <a:r>
              <a:rPr lang="en-GB" sz="2400" dirty="0"/>
              <a:t>aim of the case study is to provide an opportunity for students to understand, apply and critically evaluate best practices in Integrated planning process using the Okavango Delta Management Planning process in Botswana as an example. </a:t>
            </a:r>
          </a:p>
          <a:p>
            <a:pPr marL="457200" lvl="0" indent="-457200">
              <a:buFont typeface="+mj-lt"/>
              <a:buAutoNum type="arabicPeriod"/>
            </a:pPr>
            <a:endParaRPr lang="en-AU" sz="2400" dirty="0">
              <a:ea typeface="Calibri"/>
              <a:cs typeface="Times New Roman"/>
            </a:endParaRPr>
          </a:p>
        </p:txBody>
      </p:sp>
    </p:spTree>
    <p:extLst>
      <p:ext uri="{BB962C8B-B14F-4D97-AF65-F5344CB8AC3E}">
        <p14:creationId xmlns:p14="http://schemas.microsoft.com/office/powerpoint/2010/main" val="2726330405"/>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Background</a:t>
            </a:r>
            <a:endParaRPr lang="en-GB" dirty="0"/>
          </a:p>
        </p:txBody>
      </p:sp>
      <p:sp>
        <p:nvSpPr>
          <p:cNvPr id="3" name="Content Placeholder 2"/>
          <p:cNvSpPr>
            <a:spLocks noGrp="1"/>
          </p:cNvSpPr>
          <p:nvPr>
            <p:ph idx="13"/>
          </p:nvPr>
        </p:nvSpPr>
        <p:spPr>
          <a:xfrm>
            <a:off x="849313" y="754063"/>
            <a:ext cx="7986712" cy="3876675"/>
          </a:xfrm>
        </p:spPr>
        <p:txBody>
          <a:bodyPr/>
          <a:lstStyle/>
          <a:p>
            <a:r>
              <a:rPr lang="en-US" smtClean="0"/>
              <a:t>The Ramsar Convention</a:t>
            </a:r>
          </a:p>
          <a:p>
            <a:r>
              <a:rPr lang="en-US" smtClean="0"/>
              <a:t>The Okavango Delta and Botswana's tourism industry</a:t>
            </a:r>
          </a:p>
          <a:p>
            <a:r>
              <a:rPr lang="en-US" smtClean="0"/>
              <a:t>Stakeholder theory and the Okavango Delta stakeholders</a:t>
            </a:r>
          </a:p>
          <a:p>
            <a:r>
              <a:rPr lang="en-US" smtClean="0"/>
              <a:t>Legislative frameworks </a:t>
            </a:r>
          </a:p>
          <a:p>
            <a:r>
              <a:rPr lang="en-US" smtClean="0"/>
              <a:t>Okavango Delta Management planning process</a:t>
            </a:r>
          </a:p>
          <a:p>
            <a:r>
              <a:rPr lang="en-US" smtClean="0"/>
              <a:t>Challenges and opportunities</a:t>
            </a:r>
            <a:endParaRPr lang="en-US" dirty="0" smtClean="0"/>
          </a:p>
        </p:txBody>
      </p:sp>
    </p:spTree>
    <p:extLst>
      <p:ext uri="{BB962C8B-B14F-4D97-AF65-F5344CB8AC3E}">
        <p14:creationId xmlns:p14="http://schemas.microsoft.com/office/powerpoint/2010/main" val="3068283010"/>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Okavango Delta Location</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1053" y="850789"/>
            <a:ext cx="4225434" cy="3800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9847062"/>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The Ramsar Convention</a:t>
            </a:r>
            <a:endParaRPr lang="en-GB" dirty="0"/>
          </a:p>
        </p:txBody>
      </p:sp>
      <p:sp>
        <p:nvSpPr>
          <p:cNvPr id="3" name="Content Placeholder 2"/>
          <p:cNvSpPr>
            <a:spLocks noGrp="1"/>
          </p:cNvSpPr>
          <p:nvPr>
            <p:ph idx="13"/>
          </p:nvPr>
        </p:nvSpPr>
        <p:spPr>
          <a:xfrm>
            <a:off x="849313" y="754063"/>
            <a:ext cx="7986712" cy="3876675"/>
          </a:xfrm>
        </p:spPr>
        <p:txBody>
          <a:bodyPr/>
          <a:lstStyle/>
          <a:p>
            <a:pPr marL="0" indent="0">
              <a:buNone/>
            </a:pPr>
            <a:r>
              <a:rPr lang="en-GB" dirty="0" err="1" smtClean="0"/>
              <a:t>Ramsar</a:t>
            </a:r>
            <a:r>
              <a:rPr lang="en-GB" dirty="0" smtClean="0"/>
              <a:t> Convention Mission:</a:t>
            </a:r>
          </a:p>
          <a:p>
            <a:r>
              <a:rPr lang="en-GB" dirty="0" smtClean="0"/>
              <a:t>"</a:t>
            </a:r>
            <a:r>
              <a:rPr lang="en-ZA" dirty="0" smtClean="0"/>
              <a:t>The conservation and wise use of all wetlands through local, regional, and national actions and international cooperation, as a contribution towards achieving sustainable development throughout the world”</a:t>
            </a:r>
          </a:p>
          <a:p>
            <a:pPr marL="0" indent="0">
              <a:buNone/>
            </a:pPr>
            <a:r>
              <a:rPr lang="en-GB" dirty="0" smtClean="0"/>
              <a:t> </a:t>
            </a:r>
            <a:endParaRPr lang="en-GB" dirty="0"/>
          </a:p>
        </p:txBody>
      </p:sp>
    </p:spTree>
    <p:extLst>
      <p:ext uri="{BB962C8B-B14F-4D97-AF65-F5344CB8AC3E}">
        <p14:creationId xmlns:p14="http://schemas.microsoft.com/office/powerpoint/2010/main" val="3231927035"/>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849313" y="754063"/>
            <a:ext cx="7986712" cy="3876675"/>
          </a:xfrm>
        </p:spPr>
        <p:txBody>
          <a:bodyPr/>
          <a:lstStyle/>
          <a:p>
            <a:pPr marL="0" indent="0">
              <a:buNone/>
            </a:pPr>
            <a:r>
              <a:rPr lang="en-GB" sz="1800" b="1" dirty="0" smtClean="0">
                <a:solidFill>
                  <a:srgbClr val="376538"/>
                </a:solidFill>
              </a:rPr>
              <a:t>Article 2 of the convention</a:t>
            </a:r>
          </a:p>
          <a:p>
            <a:r>
              <a:rPr lang="en-GB" sz="1800" dirty="0" smtClean="0"/>
              <a:t>Listing of wetlands of International importance to promote their conservation</a:t>
            </a:r>
          </a:p>
          <a:p>
            <a:r>
              <a:rPr lang="en-GB" sz="1800" dirty="0" smtClean="0"/>
              <a:t>To continue to designate suitable wetlands within its territory for the list</a:t>
            </a:r>
          </a:p>
          <a:p>
            <a:r>
              <a:rPr lang="en-GB" sz="1800" dirty="0" smtClean="0"/>
              <a:t>site selection based on its significance (ecology, botany, zoology, limnology or hydrology)</a:t>
            </a:r>
          </a:p>
          <a:p>
            <a:pPr marL="0" indent="0">
              <a:buNone/>
            </a:pPr>
            <a:r>
              <a:rPr lang="en-GB" sz="1800" b="1" dirty="0" smtClean="0">
                <a:solidFill>
                  <a:srgbClr val="376538"/>
                </a:solidFill>
              </a:rPr>
              <a:t>Article 3 of the Convention</a:t>
            </a:r>
          </a:p>
          <a:p>
            <a:r>
              <a:rPr lang="en-GB" sz="1800" dirty="0" smtClean="0"/>
              <a:t>Commitment to include wetland conservation in national planning process</a:t>
            </a:r>
          </a:p>
          <a:p>
            <a:r>
              <a:rPr lang="en-GB" sz="1800" dirty="0" smtClean="0"/>
              <a:t>Commitment to formulate and implement management plans to demonstrate "the wise use of wetlands in their territory" </a:t>
            </a:r>
          </a:p>
          <a:p>
            <a:pPr marL="0" indent="0">
              <a:buNone/>
            </a:pPr>
            <a:r>
              <a:rPr lang="en-GB" sz="1800" b="1" dirty="0" smtClean="0">
                <a:solidFill>
                  <a:srgbClr val="376538"/>
                </a:solidFill>
              </a:rPr>
              <a:t>Article 5 of the Convention</a:t>
            </a:r>
          </a:p>
          <a:p>
            <a:r>
              <a:rPr lang="en-GB" sz="1800" dirty="0" smtClean="0"/>
              <a:t>International cooperation in implementing the Convention (</a:t>
            </a:r>
            <a:r>
              <a:rPr lang="en-GB" sz="1800" dirty="0" err="1" smtClean="0"/>
              <a:t>Transboundary</a:t>
            </a:r>
            <a:r>
              <a:rPr lang="en-GB" sz="1800" dirty="0" smtClean="0"/>
              <a:t> wetlands).</a:t>
            </a:r>
            <a:endParaRPr lang="en-GB" sz="1800" dirty="0"/>
          </a:p>
        </p:txBody>
      </p:sp>
      <p:sp>
        <p:nvSpPr>
          <p:cNvPr id="6" name="Title 5"/>
          <p:cNvSpPr>
            <a:spLocks noGrp="1"/>
          </p:cNvSpPr>
          <p:nvPr>
            <p:ph type="title"/>
          </p:nvPr>
        </p:nvSpPr>
        <p:spPr/>
        <p:txBody>
          <a:bodyPr/>
          <a:lstStyle/>
          <a:p>
            <a:r>
              <a:rPr lang="en-AU" dirty="0" smtClean="0"/>
              <a:t>The </a:t>
            </a:r>
            <a:r>
              <a:rPr lang="en-AU" dirty="0" err="1" smtClean="0"/>
              <a:t>Ramsar</a:t>
            </a:r>
            <a:r>
              <a:rPr lang="en-AU" dirty="0" smtClean="0"/>
              <a:t> Convention</a:t>
            </a:r>
            <a:endParaRPr lang="en-AU" dirty="0"/>
          </a:p>
        </p:txBody>
      </p:sp>
    </p:spTree>
    <p:extLst>
      <p:ext uri="{BB962C8B-B14F-4D97-AF65-F5344CB8AC3E}">
        <p14:creationId xmlns:p14="http://schemas.microsoft.com/office/powerpoint/2010/main" val="1784441414"/>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Ramsar Convention</a:t>
            </a:r>
            <a:endParaRPr lang="en-GB" dirty="0"/>
          </a:p>
        </p:txBody>
      </p:sp>
      <p:sp>
        <p:nvSpPr>
          <p:cNvPr id="3" name="Content Placeholder 2"/>
          <p:cNvSpPr>
            <a:spLocks noGrp="1"/>
          </p:cNvSpPr>
          <p:nvPr>
            <p:ph idx="13"/>
          </p:nvPr>
        </p:nvSpPr>
        <p:spPr>
          <a:xfrm>
            <a:off x="849313" y="754063"/>
            <a:ext cx="7986712" cy="3876675"/>
          </a:xfrm>
        </p:spPr>
        <p:txBody>
          <a:bodyPr/>
          <a:lstStyle/>
          <a:p>
            <a:pPr marL="0" indent="0">
              <a:buNone/>
            </a:pPr>
            <a:r>
              <a:rPr lang="en-GB" sz="2400" b="1" dirty="0" smtClean="0"/>
              <a:t>Botswana ratified and acceded to the Convention in April 1997.</a:t>
            </a:r>
          </a:p>
          <a:p>
            <a:r>
              <a:rPr lang="en-GB" sz="2400" dirty="0" smtClean="0"/>
              <a:t>The Okavango delta was then listed as a </a:t>
            </a:r>
            <a:r>
              <a:rPr lang="en-GB" sz="2400" dirty="0" err="1" smtClean="0"/>
              <a:t>Ramsar</a:t>
            </a:r>
            <a:r>
              <a:rPr lang="en-GB" sz="2400" dirty="0" smtClean="0"/>
              <a:t> Site.</a:t>
            </a:r>
          </a:p>
          <a:p>
            <a:pPr marL="0" indent="0">
              <a:buNone/>
            </a:pPr>
            <a:r>
              <a:rPr lang="en-ZA" sz="2400" b="1" dirty="0" smtClean="0"/>
              <a:t>Tri-country agreement, between Angola, Botswana &amp; </a:t>
            </a:r>
            <a:r>
              <a:rPr lang="en-ZA" sz="2400" b="1" dirty="0" err="1" smtClean="0"/>
              <a:t>Nambia</a:t>
            </a:r>
            <a:r>
              <a:rPr lang="en-ZA" sz="2400" b="1" dirty="0" smtClean="0"/>
              <a:t> </a:t>
            </a:r>
          </a:p>
          <a:p>
            <a:r>
              <a:rPr lang="en-ZA" sz="2400" dirty="0" smtClean="0"/>
              <a:t>to establish The Permanent Okavango River Basin Water Commission (1994). </a:t>
            </a:r>
          </a:p>
          <a:p>
            <a:r>
              <a:rPr lang="en-ZA" sz="2400" dirty="0" smtClean="0"/>
              <a:t>A collaborative body known as OKACOM was formed. </a:t>
            </a:r>
          </a:p>
          <a:p>
            <a:endParaRPr lang="en-GB" sz="2400" dirty="0"/>
          </a:p>
        </p:txBody>
      </p:sp>
    </p:spTree>
    <p:extLst>
      <p:ext uri="{BB962C8B-B14F-4D97-AF65-F5344CB8AC3E}">
        <p14:creationId xmlns:p14="http://schemas.microsoft.com/office/powerpoint/2010/main" val="3871201350"/>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Okavango Delta &amp; Botswana's Tourism</a:t>
            </a:r>
            <a:endParaRPr lang="en-GB" dirty="0"/>
          </a:p>
        </p:txBody>
      </p:sp>
      <p:sp>
        <p:nvSpPr>
          <p:cNvPr id="3" name="Content Placeholder 2"/>
          <p:cNvSpPr>
            <a:spLocks noGrp="1"/>
          </p:cNvSpPr>
          <p:nvPr>
            <p:ph idx="13"/>
          </p:nvPr>
        </p:nvSpPr>
        <p:spPr>
          <a:xfrm>
            <a:off x="849313" y="754063"/>
            <a:ext cx="7986712" cy="3876675"/>
          </a:xfrm>
        </p:spPr>
        <p:txBody>
          <a:bodyPr/>
          <a:lstStyle/>
          <a:p>
            <a:r>
              <a:rPr lang="en-GB" sz="2000" dirty="0" smtClean="0"/>
              <a:t>Is a competitive tourist destination in the Botswana market</a:t>
            </a:r>
          </a:p>
          <a:p>
            <a:r>
              <a:rPr lang="en-GB" sz="2000" dirty="0" smtClean="0"/>
              <a:t>Significant contribution to GDP (6%)</a:t>
            </a:r>
          </a:p>
          <a:p>
            <a:r>
              <a:rPr lang="en-ZA" sz="2000" dirty="0" smtClean="0"/>
              <a:t>The only permanent large body of surface water within Botswana</a:t>
            </a:r>
          </a:p>
          <a:p>
            <a:r>
              <a:rPr lang="en-ZA" sz="2000" dirty="0" smtClean="0"/>
              <a:t>A concentration of natural resources and ecosystem services surrounded by the resource-poor environment of the semi-arid Kalahari</a:t>
            </a:r>
          </a:p>
          <a:p>
            <a:endParaRPr lang="en-ZA" sz="1100" dirty="0" smtClean="0"/>
          </a:p>
          <a:p>
            <a:pPr marL="0" indent="0">
              <a:buNone/>
            </a:pPr>
            <a:r>
              <a:rPr lang="en-ZA" sz="2000" b="1" dirty="0" smtClean="0">
                <a:solidFill>
                  <a:srgbClr val="376538"/>
                </a:solidFill>
              </a:rPr>
              <a:t>Vision statement for tourism development:</a:t>
            </a:r>
          </a:p>
          <a:p>
            <a:r>
              <a:rPr lang="en-ZA" sz="2000" dirty="0" smtClean="0"/>
              <a:t>To strive for the development of a world class nature based tourism destination that is </a:t>
            </a:r>
            <a:r>
              <a:rPr lang="en-ZA" sz="2000" b="1" dirty="0" smtClean="0"/>
              <a:t>economically sustainable </a:t>
            </a:r>
            <a:r>
              <a:rPr lang="en-ZA" sz="2000" dirty="0" smtClean="0"/>
              <a:t>and </a:t>
            </a:r>
            <a:r>
              <a:rPr lang="en-ZA" sz="2000" b="1" dirty="0" smtClean="0"/>
              <a:t>optimises benefits to local communities </a:t>
            </a:r>
            <a:r>
              <a:rPr lang="en-ZA" sz="2000" dirty="0" smtClean="0"/>
              <a:t>and the nation within </a:t>
            </a:r>
            <a:r>
              <a:rPr lang="en-ZA" sz="2000" b="1" dirty="0" smtClean="0"/>
              <a:t>agreed limits of acceptable change</a:t>
            </a:r>
          </a:p>
          <a:p>
            <a:endParaRPr lang="en-GB" sz="2000" dirty="0" smtClean="0"/>
          </a:p>
          <a:p>
            <a:endParaRPr lang="en-GB" sz="2000" dirty="0"/>
          </a:p>
        </p:txBody>
      </p:sp>
    </p:spTree>
    <p:extLst>
      <p:ext uri="{BB962C8B-B14F-4D97-AF65-F5344CB8AC3E}">
        <p14:creationId xmlns:p14="http://schemas.microsoft.com/office/powerpoint/2010/main" val="3890997624"/>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Macro-economic impact of the OD</a:t>
            </a:r>
            <a:endParaRPr lang="en-GB" dirty="0"/>
          </a:p>
        </p:txBody>
      </p:sp>
      <p:graphicFrame>
        <p:nvGraphicFramePr>
          <p:cNvPr id="4" name="Content Placeholder 3"/>
          <p:cNvGraphicFramePr>
            <a:graphicFrameLocks noGrp="1"/>
          </p:cNvGraphicFramePr>
          <p:nvPr>
            <p:ph idx="13"/>
            <p:extLst>
              <p:ext uri="{D42A27DB-BD31-4B8C-83A1-F6EECF244321}">
                <p14:modId xmlns:p14="http://schemas.microsoft.com/office/powerpoint/2010/main" val="3736998059"/>
              </p:ext>
            </p:extLst>
          </p:nvPr>
        </p:nvGraphicFramePr>
        <p:xfrm>
          <a:off x="920875" y="1302703"/>
          <a:ext cx="7895910" cy="2514600"/>
        </p:xfrm>
        <a:graphic>
          <a:graphicData uri="http://schemas.openxmlformats.org/drawingml/2006/table">
            <a:tbl>
              <a:tblPr firstRow="1" bandRow="1">
                <a:tableStyleId>{F5AB1C69-6EDB-4FF4-983F-18BD219EF322}</a:tableStyleId>
              </a:tblPr>
              <a:tblGrid>
                <a:gridCol w="3086583"/>
                <a:gridCol w="1256306"/>
                <a:gridCol w="1661822"/>
                <a:gridCol w="1891199"/>
              </a:tblGrid>
              <a:tr h="411480">
                <a:tc>
                  <a:txBody>
                    <a:bodyPr/>
                    <a:lstStyle/>
                    <a:p>
                      <a:pPr marL="419100" indent="-419100" algn="ctr">
                        <a:lnSpc>
                          <a:spcPct val="100000"/>
                        </a:lnSpc>
                        <a:spcAft>
                          <a:spcPts val="0"/>
                        </a:spcAft>
                        <a:tabLst>
                          <a:tab pos="419100" algn="l"/>
                          <a:tab pos="457200" algn="l"/>
                        </a:tabLst>
                      </a:pPr>
                      <a:r>
                        <a:rPr lang="en-GB" sz="1600" dirty="0">
                          <a:effectLst/>
                        </a:rPr>
                        <a:t>2005</a:t>
                      </a:r>
                      <a:endParaRPr lang="en-ZA" sz="1600" b="1" dirty="0">
                        <a:effectLst/>
                        <a:latin typeface="+mn-lt"/>
                        <a:ea typeface="Times New Roman"/>
                        <a:cs typeface="Times New Roman"/>
                      </a:endParaRPr>
                    </a:p>
                  </a:txBody>
                  <a:tcPr marL="68580" marR="68580" marT="0" marB="0"/>
                </a:tc>
                <a:tc>
                  <a:txBody>
                    <a:bodyPr/>
                    <a:lstStyle/>
                    <a:p>
                      <a:pPr marL="0" indent="0" algn="ctr">
                        <a:lnSpc>
                          <a:spcPct val="100000"/>
                        </a:lnSpc>
                        <a:spcAft>
                          <a:spcPts val="0"/>
                        </a:spcAft>
                        <a:tabLst/>
                      </a:pPr>
                      <a:r>
                        <a:rPr lang="en-GB" sz="1600" dirty="0">
                          <a:effectLst/>
                        </a:rPr>
                        <a:t>Direct GNP</a:t>
                      </a:r>
                      <a:endParaRPr lang="en-ZA" sz="1600" dirty="0">
                        <a:effectLst/>
                      </a:endParaRPr>
                    </a:p>
                    <a:p>
                      <a:pPr marL="419100" indent="-419100" algn="ctr">
                        <a:lnSpc>
                          <a:spcPct val="100000"/>
                        </a:lnSpc>
                        <a:spcAft>
                          <a:spcPts val="0"/>
                        </a:spcAft>
                        <a:tabLst>
                          <a:tab pos="419100" algn="l"/>
                          <a:tab pos="457200" algn="l"/>
                        </a:tabLst>
                      </a:pPr>
                      <a:r>
                        <a:rPr lang="en-GB" sz="1600" dirty="0">
                          <a:effectLst/>
                        </a:rPr>
                        <a:t>(1000 Pula)</a:t>
                      </a:r>
                      <a:endParaRPr lang="en-ZA" sz="1600" dirty="0">
                        <a:effectLst/>
                        <a:latin typeface="Times New Roman"/>
                        <a:ea typeface="Times New Roman"/>
                        <a:cs typeface="Times New Roman"/>
                      </a:endParaRPr>
                    </a:p>
                  </a:txBody>
                  <a:tcPr marL="68580" marR="68580" marT="0" marB="0"/>
                </a:tc>
                <a:tc>
                  <a:txBody>
                    <a:bodyPr/>
                    <a:lstStyle/>
                    <a:p>
                      <a:pPr marL="0" indent="0" algn="ctr">
                        <a:lnSpc>
                          <a:spcPct val="100000"/>
                        </a:lnSpc>
                        <a:spcAft>
                          <a:spcPts val="0"/>
                        </a:spcAft>
                        <a:tabLst/>
                      </a:pPr>
                      <a:r>
                        <a:rPr lang="en-GB" sz="1600" dirty="0">
                          <a:effectLst/>
                        </a:rPr>
                        <a:t>Income multiplier</a:t>
                      </a:r>
                      <a:endParaRPr lang="en-ZA" sz="1600" dirty="0">
                        <a:effectLst/>
                      </a:endParaRPr>
                    </a:p>
                    <a:p>
                      <a:pPr marL="0" indent="0" algn="ctr">
                        <a:lnSpc>
                          <a:spcPct val="100000"/>
                        </a:lnSpc>
                        <a:spcAft>
                          <a:spcPts val="0"/>
                        </a:spcAft>
                        <a:tabLst>
                          <a:tab pos="457200" algn="l"/>
                        </a:tabLst>
                      </a:pPr>
                      <a:r>
                        <a:rPr lang="en-GB" sz="1600" dirty="0">
                          <a:effectLst/>
                        </a:rPr>
                        <a:t>(1000 Pula)</a:t>
                      </a:r>
                      <a:endParaRPr lang="en-ZA" sz="1600" dirty="0">
                        <a:effectLst/>
                        <a:latin typeface="+mn-lt"/>
                        <a:ea typeface="Times New Roman"/>
                        <a:cs typeface="Times New Roman"/>
                      </a:endParaRPr>
                    </a:p>
                  </a:txBody>
                  <a:tcPr marL="68580" marR="68580" marT="0" marB="0"/>
                </a:tc>
                <a:tc>
                  <a:txBody>
                    <a:bodyPr/>
                    <a:lstStyle/>
                    <a:p>
                      <a:pPr marL="0" indent="0" algn="ctr">
                        <a:lnSpc>
                          <a:spcPct val="100000"/>
                        </a:lnSpc>
                        <a:spcAft>
                          <a:spcPts val="0"/>
                        </a:spcAft>
                        <a:tabLst>
                          <a:tab pos="0" algn="l"/>
                        </a:tabLst>
                      </a:pPr>
                      <a:r>
                        <a:rPr lang="en-GB" sz="1600" dirty="0">
                          <a:effectLst/>
                        </a:rPr>
                        <a:t>Indirect + Indirect GNP (1000 Pula)</a:t>
                      </a:r>
                      <a:endParaRPr lang="en-ZA" sz="1600" dirty="0">
                        <a:effectLst/>
                        <a:latin typeface="+mn-lt"/>
                        <a:ea typeface="Times New Roman"/>
                        <a:cs typeface="Times New Roman"/>
                      </a:endParaRPr>
                    </a:p>
                  </a:txBody>
                  <a:tcPr marL="68580" marR="68580" marT="0" marB="0"/>
                </a:tc>
              </a:tr>
              <a:tr h="274320">
                <a:tc>
                  <a:txBody>
                    <a:bodyPr/>
                    <a:lstStyle/>
                    <a:p>
                      <a:pPr>
                        <a:lnSpc>
                          <a:spcPct val="100000"/>
                        </a:lnSpc>
                      </a:pPr>
                      <a:r>
                        <a:rPr lang="en-GB" sz="1600" kern="1200" dirty="0" smtClean="0">
                          <a:effectLst/>
                        </a:rPr>
                        <a:t>RAMSAR SITE</a:t>
                      </a:r>
                      <a:endParaRPr lang="en-GB" sz="1600" dirty="0"/>
                    </a:p>
                  </a:txBody>
                  <a:tcPr marT="34290" marB="34290"/>
                </a:tc>
                <a:tc>
                  <a:txBody>
                    <a:bodyPr/>
                    <a:lstStyle/>
                    <a:p>
                      <a:pPr>
                        <a:lnSpc>
                          <a:spcPct val="100000"/>
                        </a:lnSpc>
                      </a:pPr>
                      <a:endParaRPr lang="en-GB" sz="1600" dirty="0"/>
                    </a:p>
                  </a:txBody>
                  <a:tcPr marT="34290" marB="34290"/>
                </a:tc>
                <a:tc>
                  <a:txBody>
                    <a:bodyPr/>
                    <a:lstStyle/>
                    <a:p>
                      <a:pPr>
                        <a:lnSpc>
                          <a:spcPct val="100000"/>
                        </a:lnSpc>
                      </a:pPr>
                      <a:endParaRPr lang="en-GB" sz="1600" dirty="0"/>
                    </a:p>
                  </a:txBody>
                  <a:tcPr marT="34290" marB="34290"/>
                </a:tc>
                <a:tc>
                  <a:txBody>
                    <a:bodyPr/>
                    <a:lstStyle/>
                    <a:p>
                      <a:pPr>
                        <a:lnSpc>
                          <a:spcPct val="100000"/>
                        </a:lnSpc>
                      </a:pPr>
                      <a:endParaRPr lang="en-GB" sz="1600"/>
                    </a:p>
                  </a:txBody>
                  <a:tcPr marT="34290" marB="34290"/>
                </a:tc>
              </a:tr>
              <a:tr h="234593">
                <a:tc>
                  <a:txBody>
                    <a:bodyPr/>
                    <a:lstStyle/>
                    <a:p>
                      <a:pPr marL="0" indent="0" algn="l">
                        <a:lnSpc>
                          <a:spcPct val="100000"/>
                        </a:lnSpc>
                        <a:spcAft>
                          <a:spcPts val="0"/>
                        </a:spcAft>
                        <a:tabLst/>
                      </a:pPr>
                      <a:r>
                        <a:rPr lang="en-GB" sz="1600" dirty="0">
                          <a:effectLst/>
                        </a:rPr>
                        <a:t>Tourism</a:t>
                      </a:r>
                      <a:endParaRPr lang="en-ZA" sz="1600" b="0" dirty="0">
                        <a:effectLst/>
                        <a:latin typeface="+mn-lt"/>
                        <a:ea typeface="Times New Roman"/>
                        <a:cs typeface="Times New Roman"/>
                      </a:endParaRPr>
                    </a:p>
                  </a:txBody>
                  <a:tcPr marL="68580" marR="68580" marT="0" marB="0"/>
                </a:tc>
                <a:tc>
                  <a:txBody>
                    <a:bodyPr/>
                    <a:lstStyle/>
                    <a:p>
                      <a:pPr marL="419100" indent="-419100" algn="r">
                        <a:lnSpc>
                          <a:spcPct val="100000"/>
                        </a:lnSpc>
                        <a:spcAft>
                          <a:spcPts val="0"/>
                        </a:spcAft>
                        <a:tabLst>
                          <a:tab pos="419100" algn="l"/>
                          <a:tab pos="457200" algn="l"/>
                        </a:tabLst>
                      </a:pPr>
                      <a:r>
                        <a:rPr lang="en-GB" sz="1600" dirty="0">
                          <a:effectLst/>
                        </a:rPr>
                        <a:t>400,970</a:t>
                      </a:r>
                      <a:endParaRPr lang="en-ZA" sz="1600" b="0" dirty="0">
                        <a:effectLst/>
                        <a:latin typeface="+mn-lt"/>
                        <a:ea typeface="Times New Roman"/>
                        <a:cs typeface="Times New Roman"/>
                      </a:endParaRPr>
                    </a:p>
                  </a:txBody>
                  <a:tcPr marL="68580" marR="68580" marT="0" marB="0" anchor="ctr"/>
                </a:tc>
                <a:tc>
                  <a:txBody>
                    <a:bodyPr/>
                    <a:lstStyle/>
                    <a:p>
                      <a:pPr marL="419100" indent="-419100" algn="r">
                        <a:lnSpc>
                          <a:spcPct val="100000"/>
                        </a:lnSpc>
                        <a:spcAft>
                          <a:spcPts val="0"/>
                        </a:spcAft>
                        <a:tabLst>
                          <a:tab pos="419100" algn="l"/>
                          <a:tab pos="457200" algn="l"/>
                        </a:tabLst>
                      </a:pPr>
                      <a:r>
                        <a:rPr lang="en-GB" sz="1600" dirty="0">
                          <a:effectLst/>
                        </a:rPr>
                        <a:t>2.58</a:t>
                      </a:r>
                      <a:endParaRPr lang="en-ZA" sz="1600" b="0" dirty="0">
                        <a:effectLst/>
                        <a:latin typeface="+mn-lt"/>
                        <a:ea typeface="Times New Roman"/>
                        <a:cs typeface="Times New Roman"/>
                      </a:endParaRPr>
                    </a:p>
                  </a:txBody>
                  <a:tcPr marL="68580" marR="68580" marT="0" marB="0" anchor="ctr"/>
                </a:tc>
                <a:tc>
                  <a:txBody>
                    <a:bodyPr/>
                    <a:lstStyle/>
                    <a:p>
                      <a:pPr marL="419100" indent="-419100" algn="r">
                        <a:lnSpc>
                          <a:spcPct val="100000"/>
                        </a:lnSpc>
                        <a:spcAft>
                          <a:spcPts val="0"/>
                        </a:spcAft>
                        <a:tabLst>
                          <a:tab pos="419100" algn="l"/>
                          <a:tab pos="457200" algn="l"/>
                        </a:tabLst>
                      </a:pPr>
                      <a:r>
                        <a:rPr lang="en-GB" sz="1600" dirty="0">
                          <a:effectLst/>
                        </a:rPr>
                        <a:t>1,032,870</a:t>
                      </a:r>
                      <a:endParaRPr lang="en-ZA" sz="1600" b="0" dirty="0">
                        <a:effectLst/>
                        <a:latin typeface="+mn-lt"/>
                        <a:ea typeface="Times New Roman"/>
                        <a:cs typeface="Times New Roman"/>
                      </a:endParaRPr>
                    </a:p>
                  </a:txBody>
                  <a:tcPr marL="68580" marR="68580" marT="0" marB="0" anchor="ctr"/>
                </a:tc>
              </a:tr>
              <a:tr h="457200">
                <a:tc>
                  <a:txBody>
                    <a:bodyPr/>
                    <a:lstStyle/>
                    <a:p>
                      <a:pPr marL="0" indent="0" algn="l">
                        <a:lnSpc>
                          <a:spcPct val="100000"/>
                        </a:lnSpc>
                        <a:spcAft>
                          <a:spcPts val="0"/>
                        </a:spcAft>
                        <a:tabLst/>
                      </a:pPr>
                      <a:r>
                        <a:rPr lang="en-GB" sz="1600" dirty="0">
                          <a:effectLst/>
                        </a:rPr>
                        <a:t>Agriculture/natural resource use</a:t>
                      </a:r>
                      <a:endParaRPr lang="en-ZA" sz="1600" dirty="0">
                        <a:effectLst/>
                        <a:latin typeface="+mn-lt"/>
                        <a:ea typeface="Times New Roman"/>
                        <a:cs typeface="Times New Roman"/>
                      </a:endParaRPr>
                    </a:p>
                  </a:txBody>
                  <a:tcPr marL="68580" marR="68580" marT="0" marB="0"/>
                </a:tc>
                <a:tc>
                  <a:txBody>
                    <a:bodyPr/>
                    <a:lstStyle/>
                    <a:p>
                      <a:pPr marL="419100" indent="-419100" algn="r">
                        <a:lnSpc>
                          <a:spcPct val="100000"/>
                        </a:lnSpc>
                        <a:spcAft>
                          <a:spcPts val="0"/>
                        </a:spcAft>
                        <a:tabLst>
                          <a:tab pos="419100" algn="l"/>
                          <a:tab pos="457200" algn="l"/>
                        </a:tabLst>
                      </a:pPr>
                      <a:r>
                        <a:rPr lang="en-GB" sz="1600" dirty="0" smtClean="0">
                          <a:effectLst/>
                        </a:rPr>
                        <a:t>73,600</a:t>
                      </a:r>
                      <a:endParaRPr lang="en-ZA" sz="1600" dirty="0">
                        <a:effectLst/>
                        <a:latin typeface="+mn-lt"/>
                        <a:ea typeface="Times New Roman"/>
                        <a:cs typeface="Times New Roman"/>
                      </a:endParaRPr>
                    </a:p>
                  </a:txBody>
                  <a:tcPr marL="68580" marR="68580" marT="0" marB="0" anchor="ctr"/>
                </a:tc>
                <a:tc>
                  <a:txBody>
                    <a:bodyPr/>
                    <a:lstStyle/>
                    <a:p>
                      <a:pPr marL="419100" indent="-419100" algn="r">
                        <a:lnSpc>
                          <a:spcPct val="100000"/>
                        </a:lnSpc>
                        <a:spcAft>
                          <a:spcPts val="0"/>
                        </a:spcAft>
                        <a:tabLst>
                          <a:tab pos="419100" algn="l"/>
                          <a:tab pos="457200" algn="l"/>
                        </a:tabLst>
                      </a:pPr>
                      <a:r>
                        <a:rPr lang="en-GB" sz="1600" dirty="0">
                          <a:effectLst/>
                        </a:rPr>
                        <a:t>2.03</a:t>
                      </a:r>
                      <a:endParaRPr lang="en-ZA" sz="1600" dirty="0">
                        <a:effectLst/>
                        <a:latin typeface="+mn-lt"/>
                        <a:ea typeface="Times New Roman"/>
                        <a:cs typeface="Times New Roman"/>
                      </a:endParaRPr>
                    </a:p>
                  </a:txBody>
                  <a:tcPr marL="68580" marR="68580" marT="0" marB="0" anchor="ctr"/>
                </a:tc>
                <a:tc>
                  <a:txBody>
                    <a:bodyPr/>
                    <a:lstStyle/>
                    <a:p>
                      <a:pPr marL="419100" indent="-419100" algn="r">
                        <a:lnSpc>
                          <a:spcPct val="100000"/>
                        </a:lnSpc>
                        <a:spcAft>
                          <a:spcPts val="0"/>
                        </a:spcAft>
                        <a:tabLst>
                          <a:tab pos="419100" algn="l"/>
                          <a:tab pos="457200" algn="l"/>
                        </a:tabLst>
                      </a:pPr>
                      <a:r>
                        <a:rPr lang="en-GB" sz="1600" dirty="0">
                          <a:effectLst/>
                        </a:rPr>
                        <a:t>149,340</a:t>
                      </a:r>
                      <a:endParaRPr lang="en-ZA" sz="1600" dirty="0">
                        <a:effectLst/>
                        <a:latin typeface="+mn-lt"/>
                        <a:ea typeface="Times New Roman"/>
                        <a:cs typeface="Times New Roman"/>
                      </a:endParaRPr>
                    </a:p>
                  </a:txBody>
                  <a:tcPr marL="68580" marR="68580" marT="0" marB="0" anchor="ctr"/>
                </a:tc>
              </a:tr>
              <a:tr h="297180">
                <a:tc>
                  <a:txBody>
                    <a:bodyPr/>
                    <a:lstStyle/>
                    <a:p>
                      <a:pPr algn="l">
                        <a:lnSpc>
                          <a:spcPct val="100000"/>
                        </a:lnSpc>
                      </a:pPr>
                      <a:r>
                        <a:rPr lang="en-GB" sz="1600" kern="1200" dirty="0" smtClean="0">
                          <a:effectLst/>
                        </a:rPr>
                        <a:t>WETLAND</a:t>
                      </a:r>
                      <a:endParaRPr lang="en-GB" sz="1600" b="1" dirty="0">
                        <a:latin typeface="+mn-lt"/>
                      </a:endParaRPr>
                    </a:p>
                  </a:txBody>
                  <a:tcPr marT="34290" marB="34290"/>
                </a:tc>
                <a:tc>
                  <a:txBody>
                    <a:bodyPr/>
                    <a:lstStyle/>
                    <a:p>
                      <a:pPr algn="r">
                        <a:lnSpc>
                          <a:spcPct val="100000"/>
                        </a:lnSpc>
                      </a:pPr>
                      <a:endParaRPr lang="en-GB" sz="1600">
                        <a:latin typeface="+mn-lt"/>
                      </a:endParaRPr>
                    </a:p>
                  </a:txBody>
                  <a:tcPr marT="34290" marB="34290" anchor="ctr"/>
                </a:tc>
                <a:tc>
                  <a:txBody>
                    <a:bodyPr/>
                    <a:lstStyle/>
                    <a:p>
                      <a:pPr algn="r">
                        <a:lnSpc>
                          <a:spcPct val="100000"/>
                        </a:lnSpc>
                      </a:pPr>
                      <a:endParaRPr lang="en-GB" sz="1600" dirty="0">
                        <a:latin typeface="+mn-lt"/>
                      </a:endParaRPr>
                    </a:p>
                  </a:txBody>
                  <a:tcPr marT="34290" marB="34290" anchor="ctr"/>
                </a:tc>
                <a:tc>
                  <a:txBody>
                    <a:bodyPr/>
                    <a:lstStyle/>
                    <a:p>
                      <a:pPr algn="r">
                        <a:lnSpc>
                          <a:spcPct val="100000"/>
                        </a:lnSpc>
                      </a:pPr>
                      <a:endParaRPr lang="en-GB" sz="1600" dirty="0">
                        <a:latin typeface="+mn-lt"/>
                      </a:endParaRPr>
                    </a:p>
                  </a:txBody>
                  <a:tcPr marT="34290" marB="34290" anchor="ctr"/>
                </a:tc>
              </a:tr>
              <a:tr h="234593">
                <a:tc>
                  <a:txBody>
                    <a:bodyPr/>
                    <a:lstStyle/>
                    <a:p>
                      <a:pPr marL="0" indent="0" algn="l">
                        <a:lnSpc>
                          <a:spcPct val="100000"/>
                        </a:lnSpc>
                        <a:spcAft>
                          <a:spcPts val="0"/>
                        </a:spcAft>
                        <a:tabLst/>
                      </a:pPr>
                      <a:r>
                        <a:rPr lang="en-GB" sz="1600" dirty="0">
                          <a:effectLst/>
                        </a:rPr>
                        <a:t>Tourism</a:t>
                      </a:r>
                      <a:endParaRPr lang="en-ZA" sz="1600" dirty="0">
                        <a:effectLst/>
                        <a:latin typeface="+mn-lt"/>
                        <a:ea typeface="Times New Roman"/>
                        <a:cs typeface="Calibri" pitchFamily="34" charset="0"/>
                      </a:endParaRPr>
                    </a:p>
                  </a:txBody>
                  <a:tcPr marL="68580" marR="68580" marT="0" marB="0"/>
                </a:tc>
                <a:tc>
                  <a:txBody>
                    <a:bodyPr/>
                    <a:lstStyle/>
                    <a:p>
                      <a:pPr marL="419100" indent="-419100" algn="r">
                        <a:lnSpc>
                          <a:spcPct val="100000"/>
                        </a:lnSpc>
                        <a:spcAft>
                          <a:spcPts val="0"/>
                        </a:spcAft>
                        <a:tabLst>
                          <a:tab pos="419100" algn="l"/>
                          <a:tab pos="457200" algn="l"/>
                        </a:tabLst>
                      </a:pPr>
                      <a:r>
                        <a:rPr lang="en-GB" sz="1600" dirty="0">
                          <a:effectLst/>
                        </a:rPr>
                        <a:t>362,540</a:t>
                      </a:r>
                      <a:endParaRPr lang="en-ZA" sz="1600" dirty="0">
                        <a:effectLst/>
                        <a:latin typeface="+mn-lt"/>
                        <a:ea typeface="Times New Roman"/>
                        <a:cs typeface="Calibri" pitchFamily="34" charset="0"/>
                      </a:endParaRPr>
                    </a:p>
                  </a:txBody>
                  <a:tcPr marL="68580" marR="68580" marT="0" marB="0" anchor="ctr"/>
                </a:tc>
                <a:tc>
                  <a:txBody>
                    <a:bodyPr/>
                    <a:lstStyle/>
                    <a:p>
                      <a:pPr marL="419100" indent="-419100" algn="r">
                        <a:lnSpc>
                          <a:spcPct val="100000"/>
                        </a:lnSpc>
                        <a:spcAft>
                          <a:spcPts val="0"/>
                        </a:spcAft>
                        <a:tabLst>
                          <a:tab pos="419100" algn="l"/>
                          <a:tab pos="457200" algn="l"/>
                        </a:tabLst>
                      </a:pPr>
                      <a:r>
                        <a:rPr lang="en-GB" sz="1600" dirty="0">
                          <a:effectLst/>
                        </a:rPr>
                        <a:t>2.58</a:t>
                      </a:r>
                      <a:endParaRPr lang="en-ZA" sz="1600" dirty="0">
                        <a:effectLst/>
                        <a:latin typeface="+mn-lt"/>
                        <a:ea typeface="Times New Roman"/>
                        <a:cs typeface="Calibri" pitchFamily="34" charset="0"/>
                      </a:endParaRPr>
                    </a:p>
                  </a:txBody>
                  <a:tcPr marL="68580" marR="68580" marT="0" marB="0" anchor="ctr"/>
                </a:tc>
                <a:tc>
                  <a:txBody>
                    <a:bodyPr/>
                    <a:lstStyle/>
                    <a:p>
                      <a:pPr marL="419100" indent="-419100" algn="r">
                        <a:lnSpc>
                          <a:spcPct val="100000"/>
                        </a:lnSpc>
                        <a:spcAft>
                          <a:spcPts val="0"/>
                        </a:spcAft>
                        <a:tabLst>
                          <a:tab pos="419100" algn="l"/>
                          <a:tab pos="457200" algn="l"/>
                        </a:tabLst>
                      </a:pPr>
                      <a:r>
                        <a:rPr lang="en-GB" sz="1600" dirty="0">
                          <a:effectLst/>
                        </a:rPr>
                        <a:t>936,190</a:t>
                      </a:r>
                      <a:endParaRPr lang="en-ZA" sz="1600" dirty="0">
                        <a:effectLst/>
                        <a:latin typeface="+mn-lt"/>
                        <a:ea typeface="Times New Roman"/>
                        <a:cs typeface="Calibri" pitchFamily="34" charset="0"/>
                      </a:endParaRPr>
                    </a:p>
                  </a:txBody>
                  <a:tcPr marL="68580" marR="68580" marT="0" marB="0" anchor="ctr"/>
                </a:tc>
              </a:tr>
              <a:tr h="457200">
                <a:tc>
                  <a:txBody>
                    <a:bodyPr/>
                    <a:lstStyle/>
                    <a:p>
                      <a:pPr marL="0" indent="0" algn="l">
                        <a:lnSpc>
                          <a:spcPct val="100000"/>
                        </a:lnSpc>
                        <a:spcAft>
                          <a:spcPts val="0"/>
                        </a:spcAft>
                        <a:tabLst/>
                      </a:pPr>
                      <a:r>
                        <a:rPr lang="en-GB" sz="1600" dirty="0">
                          <a:effectLst/>
                        </a:rPr>
                        <a:t>Agriculture/natural resource use</a:t>
                      </a:r>
                      <a:endParaRPr lang="en-ZA" sz="1600" dirty="0">
                        <a:effectLst/>
                        <a:latin typeface="+mn-lt"/>
                        <a:ea typeface="Times New Roman"/>
                        <a:cs typeface="Times New Roman"/>
                      </a:endParaRPr>
                    </a:p>
                  </a:txBody>
                  <a:tcPr marL="68580" marR="68580" marT="0" marB="0"/>
                </a:tc>
                <a:tc>
                  <a:txBody>
                    <a:bodyPr/>
                    <a:lstStyle/>
                    <a:p>
                      <a:pPr marL="419100" indent="-419100" algn="r">
                        <a:lnSpc>
                          <a:spcPct val="100000"/>
                        </a:lnSpc>
                        <a:spcAft>
                          <a:spcPts val="0"/>
                        </a:spcAft>
                        <a:tabLst>
                          <a:tab pos="419100" algn="l"/>
                          <a:tab pos="457200" algn="l"/>
                        </a:tabLst>
                      </a:pPr>
                      <a:r>
                        <a:rPr lang="en-GB" sz="1600" dirty="0">
                          <a:effectLst/>
                        </a:rPr>
                        <a:t>16,990</a:t>
                      </a:r>
                      <a:endParaRPr lang="en-ZA" sz="1600" dirty="0">
                        <a:effectLst/>
                        <a:latin typeface="+mn-lt"/>
                        <a:ea typeface="Times New Roman"/>
                        <a:cs typeface="Times New Roman"/>
                      </a:endParaRPr>
                    </a:p>
                  </a:txBody>
                  <a:tcPr marL="68580" marR="68580" marT="0" marB="0" anchor="ctr"/>
                </a:tc>
                <a:tc>
                  <a:txBody>
                    <a:bodyPr/>
                    <a:lstStyle/>
                    <a:p>
                      <a:pPr marL="419100" indent="-419100" algn="r">
                        <a:lnSpc>
                          <a:spcPct val="100000"/>
                        </a:lnSpc>
                        <a:spcAft>
                          <a:spcPts val="0"/>
                        </a:spcAft>
                        <a:tabLst>
                          <a:tab pos="419100" algn="l"/>
                          <a:tab pos="457200" algn="l"/>
                        </a:tabLst>
                      </a:pPr>
                      <a:r>
                        <a:rPr lang="en-GB" sz="1600" dirty="0">
                          <a:effectLst/>
                        </a:rPr>
                        <a:t>1.64</a:t>
                      </a:r>
                      <a:endParaRPr lang="en-ZA" sz="1600" dirty="0">
                        <a:effectLst/>
                        <a:latin typeface="+mn-lt"/>
                        <a:ea typeface="Times New Roman"/>
                        <a:cs typeface="Times New Roman"/>
                      </a:endParaRPr>
                    </a:p>
                  </a:txBody>
                  <a:tcPr marL="68580" marR="68580" marT="0" marB="0" anchor="ctr"/>
                </a:tc>
                <a:tc>
                  <a:txBody>
                    <a:bodyPr/>
                    <a:lstStyle/>
                    <a:p>
                      <a:pPr marL="419100" indent="-419100" algn="r">
                        <a:lnSpc>
                          <a:spcPct val="100000"/>
                        </a:lnSpc>
                        <a:spcAft>
                          <a:spcPts val="0"/>
                        </a:spcAft>
                        <a:tabLst>
                          <a:tab pos="419100" algn="l"/>
                          <a:tab pos="457200" algn="l"/>
                        </a:tabLst>
                      </a:pPr>
                      <a:r>
                        <a:rPr lang="en-GB" sz="1600" dirty="0">
                          <a:effectLst/>
                        </a:rPr>
                        <a:t>27,810</a:t>
                      </a:r>
                      <a:endParaRPr lang="en-ZA" sz="1600" dirty="0">
                        <a:effectLst/>
                        <a:latin typeface="+mn-lt"/>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948268256"/>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Berrylishious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990</Words>
  <Application>Microsoft Office PowerPoint</Application>
  <PresentationFormat>On-screen Show (16:9)</PresentationFormat>
  <Paragraphs>167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Berrylishious design template</vt:lpstr>
      <vt:lpstr>Planning for Sustainability</vt:lpstr>
      <vt:lpstr>Learning Outcomes</vt:lpstr>
      <vt:lpstr>Background</vt:lpstr>
      <vt:lpstr>Okavango Delta Location</vt:lpstr>
      <vt:lpstr>The Ramsar Convention</vt:lpstr>
      <vt:lpstr>The Ramsar Convention</vt:lpstr>
      <vt:lpstr>The Ramsar Convention</vt:lpstr>
      <vt:lpstr>Okavango Delta &amp; Botswana's Tourism</vt:lpstr>
      <vt:lpstr>Macro-economic impact of the OD</vt:lpstr>
      <vt:lpstr>Okavango Delta Stakeholders</vt:lpstr>
      <vt:lpstr>Okavango Delta Stakeholders</vt:lpstr>
      <vt:lpstr>Legislative Frameworks</vt:lpstr>
      <vt:lpstr>Other Issues leading to the OMDP</vt:lpstr>
      <vt:lpstr>ODMP Formulation</vt:lpstr>
      <vt:lpstr>ODMP Formulation</vt:lpstr>
      <vt:lpstr>ODMP Implementation Strategy</vt:lpstr>
      <vt:lpstr>Lessons &amp; Challenges</vt:lpstr>
      <vt:lpstr>Study Questions</vt:lpstr>
      <vt:lpstr>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dc:creator>
  <cp:lastModifiedBy>uqpbenck</cp:lastModifiedBy>
  <cp:revision>114</cp:revision>
  <cp:lastPrinted>2012-10-22T17:26:30Z</cp:lastPrinted>
  <dcterms:created xsi:type="dcterms:W3CDTF">2012-10-22T00:42:01Z</dcterms:created>
  <dcterms:modified xsi:type="dcterms:W3CDTF">2013-07-01T11:16:21Z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TC010900171033</vt:lpwstr>
  </property>
</Properties>
</file>